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4" r:id="rId5"/>
  </p:sldMasterIdLst>
  <p:notesMasterIdLst>
    <p:notesMasterId r:id="rId17"/>
  </p:notesMasterIdLst>
  <p:sldIdLst>
    <p:sldId id="256" r:id="rId6"/>
    <p:sldId id="336" r:id="rId7"/>
    <p:sldId id="367" r:id="rId8"/>
    <p:sldId id="369" r:id="rId9"/>
    <p:sldId id="357" r:id="rId10"/>
    <p:sldId id="350" r:id="rId11"/>
    <p:sldId id="351" r:id="rId12"/>
    <p:sldId id="366" r:id="rId13"/>
    <p:sldId id="372" r:id="rId14"/>
    <p:sldId id="373" r:id="rId15"/>
    <p:sldId id="3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EC5D2834-7D78-47CB-826B-882FD893A621}">
          <p14:sldIdLst>
            <p14:sldId id="256"/>
          </p14:sldIdLst>
        </p14:section>
        <p14:section name="Content Slides" id="{2DD28432-17B0-44CF-905A-DDB290FDA919}">
          <p14:sldIdLst>
            <p14:sldId id="336"/>
            <p14:sldId id="367"/>
            <p14:sldId id="369"/>
            <p14:sldId id="357"/>
            <p14:sldId id="350"/>
            <p14:sldId id="351"/>
            <p14:sldId id="366"/>
            <p14:sldId id="372"/>
            <p14:sldId id="373"/>
            <p14:sldId id="37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89DC0-A7CF-9D24-9D01-A2129180E96C}" name="Ishfaq Hussain" initials="IH" userId="S::Ishfaq.Hussain@80hg.io::e7c9df5a-c91a-4144-86a2-d4c65bb191cf" providerId="AD"/>
  <p188:author id="{F1B2B3C3-B66C-B204-7A47-BAD8E28BCC3B}" name="Jaimee LeResche" initials="JL" userId="S::jaimee.leresche@xoserve.com::e065a7d2-d47d-4aa5-a04c-d48643a875d9" providerId="AD"/>
  <p188:author id="{C31FFFFA-AE06-6944-7F25-7263B7A9DCCA}" name="Philip Costin" initials="PC" userId="S::philip.costin2@80hg.io::8d25d786-efea-4c3f-955e-5831ee3c9e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DFBA"/>
    <a:srgbClr val="D09E00"/>
    <a:srgbClr val="212232"/>
    <a:srgbClr val="FDFAFF"/>
    <a:srgbClr val="CCF3E4"/>
    <a:srgbClr val="FCDAEE"/>
    <a:srgbClr val="DEF2FB"/>
    <a:srgbClr val="E1E6FF"/>
    <a:srgbClr val="DFDBFF"/>
    <a:srgbClr val="51D0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Randle" userId="61d66fa0-4e29-49ca-a332-fdbb975e1934" providerId="ADAL" clId="{4A0010D1-A9F1-423B-877C-D46EB2A39B15}"/>
    <pc:docChg chg="modSld">
      <pc:chgData name="James Randle" userId="61d66fa0-4e29-49ca-a332-fdbb975e1934" providerId="ADAL" clId="{4A0010D1-A9F1-423B-877C-D46EB2A39B15}" dt="2026-05-08T14:08:18.580" v="209" actId="20577"/>
      <pc:docMkLst>
        <pc:docMk/>
      </pc:docMkLst>
      <pc:sldChg chg="modSp mod">
        <pc:chgData name="James Randle" userId="61d66fa0-4e29-49ca-a332-fdbb975e1934" providerId="ADAL" clId="{4A0010D1-A9F1-423B-877C-D46EB2A39B15}" dt="2026-05-08T14:07:28.738" v="208" actId="255"/>
        <pc:sldMkLst>
          <pc:docMk/>
          <pc:sldMk cId="2726709520" sldId="357"/>
        </pc:sldMkLst>
        <pc:graphicFrameChg chg="modGraphic">
          <ac:chgData name="James Randle" userId="61d66fa0-4e29-49ca-a332-fdbb975e1934" providerId="ADAL" clId="{4A0010D1-A9F1-423B-877C-D46EB2A39B15}" dt="2026-05-08T14:07:28.738" v="208" actId="255"/>
          <ac:graphicFrameMkLst>
            <pc:docMk/>
            <pc:sldMk cId="2726709520" sldId="357"/>
            <ac:graphicFrameMk id="2" creationId="{638B3312-3F2E-0755-A828-585A19AA6E7B}"/>
          </ac:graphicFrameMkLst>
        </pc:graphicFrameChg>
      </pc:sldChg>
      <pc:sldChg chg="modSp mod">
        <pc:chgData name="James Randle" userId="61d66fa0-4e29-49ca-a332-fdbb975e1934" providerId="ADAL" clId="{4A0010D1-A9F1-423B-877C-D46EB2A39B15}" dt="2026-05-08T14:08:18.580" v="209" actId="20577"/>
        <pc:sldMkLst>
          <pc:docMk/>
          <pc:sldMk cId="3878368479" sldId="366"/>
        </pc:sldMkLst>
        <pc:spChg chg="mod">
          <ac:chgData name="James Randle" userId="61d66fa0-4e29-49ca-a332-fdbb975e1934" providerId="ADAL" clId="{4A0010D1-A9F1-423B-877C-D46EB2A39B15}" dt="2026-05-08T14:08:18.580" v="209" actId="20577"/>
          <ac:spMkLst>
            <pc:docMk/>
            <pc:sldMk cId="3878368479" sldId="366"/>
            <ac:spMk id="6" creationId="{9480B00F-CD1C-38B5-26FE-3C23585954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99E0B-D53A-43BC-820C-86A8204CE896}" type="datetimeFigureOut">
              <a:rPr lang="en-IN" smtClean="0"/>
              <a:t>08-05-2026</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76836-09D1-484F-AB2E-15C28080EFE9}" type="slidenum">
              <a:rPr lang="en-IN" smtClean="0"/>
              <a:t>‹#›</a:t>
            </a:fld>
            <a:endParaRPr lang="en-IN" dirty="0"/>
          </a:p>
        </p:txBody>
      </p:sp>
    </p:spTree>
    <p:extLst>
      <p:ext uri="{BB962C8B-B14F-4D97-AF65-F5344CB8AC3E}">
        <p14:creationId xmlns:p14="http://schemas.microsoft.com/office/powerpoint/2010/main" val="203240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13FAC-7AED-F802-B957-1462937C8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A4A7A-9115-D348-1624-058DE379B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7A700-47E0-47E4-61D9-4A80E31F5890}"/>
              </a:ext>
            </a:extLst>
          </p:cNvPr>
          <p:cNvSpPr>
            <a:spLocks noGrp="1"/>
          </p:cNvSpPr>
          <p:nvPr>
            <p:ph type="body" idx="1"/>
          </p:nvPr>
        </p:nvSpPr>
        <p:spPr/>
        <p:txBody>
          <a:bodyPr/>
          <a:lstStyle/>
          <a:p>
            <a:r>
              <a:rPr lang="en-US" dirty="0"/>
              <a:t>Add bullets</a:t>
            </a:r>
          </a:p>
        </p:txBody>
      </p:sp>
      <p:sp>
        <p:nvSpPr>
          <p:cNvPr id="4" name="Slide Number Placeholder 3">
            <a:extLst>
              <a:ext uri="{FF2B5EF4-FFF2-40B4-BE49-F238E27FC236}">
                <a16:creationId xmlns:a16="http://schemas.microsoft.com/office/drawing/2014/main" id="{2D238687-B1E9-2ECF-75C0-A53083CBB42D}"/>
              </a:ext>
            </a:extLst>
          </p:cNvPr>
          <p:cNvSpPr>
            <a:spLocks noGrp="1"/>
          </p:cNvSpPr>
          <p:nvPr>
            <p:ph type="sldNum" sz="quarter" idx="5"/>
          </p:nvPr>
        </p:nvSpPr>
        <p:spPr/>
        <p:txBody>
          <a:bodyPr/>
          <a:lstStyle/>
          <a:p>
            <a:fld id="{58E76836-09D1-484F-AB2E-15C28080EFE9}" type="slidenum">
              <a:rPr lang="en-IN" smtClean="0"/>
              <a:t>2</a:t>
            </a:fld>
            <a:endParaRPr lang="en-IN" dirty="0"/>
          </a:p>
        </p:txBody>
      </p:sp>
    </p:spTree>
    <p:extLst>
      <p:ext uri="{BB962C8B-B14F-4D97-AF65-F5344CB8AC3E}">
        <p14:creationId xmlns:p14="http://schemas.microsoft.com/office/powerpoint/2010/main" val="3482768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D84F-85DD-69F3-5634-2B84ACA5B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29D0D-9DD1-E0F4-157C-6036BE267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24C4E-8327-593E-8355-9BE2A8FD1A34}"/>
              </a:ext>
            </a:extLst>
          </p:cNvPr>
          <p:cNvSpPr>
            <a:spLocks noGrp="1"/>
          </p:cNvSpPr>
          <p:nvPr>
            <p:ph type="body" idx="1"/>
          </p:nvPr>
        </p:nvSpPr>
        <p:spPr/>
        <p:txBody>
          <a:bodyPr/>
          <a:lstStyle/>
          <a:p>
            <a:r>
              <a:rPr lang="en-US" dirty="0"/>
              <a:t>Add bullets</a:t>
            </a:r>
          </a:p>
        </p:txBody>
      </p:sp>
      <p:sp>
        <p:nvSpPr>
          <p:cNvPr id="4" name="Slide Number Placeholder 3">
            <a:extLst>
              <a:ext uri="{FF2B5EF4-FFF2-40B4-BE49-F238E27FC236}">
                <a16:creationId xmlns:a16="http://schemas.microsoft.com/office/drawing/2014/main" id="{5C32C6A7-7CE0-5B61-786B-39A3ACDDF144}"/>
              </a:ext>
            </a:extLst>
          </p:cNvPr>
          <p:cNvSpPr>
            <a:spLocks noGrp="1"/>
          </p:cNvSpPr>
          <p:nvPr>
            <p:ph type="sldNum" sz="quarter" idx="5"/>
          </p:nvPr>
        </p:nvSpPr>
        <p:spPr/>
        <p:txBody>
          <a:bodyPr/>
          <a:lstStyle/>
          <a:p>
            <a:fld id="{58E76836-09D1-484F-AB2E-15C28080EFE9}" type="slidenum">
              <a:rPr lang="en-IN" smtClean="0"/>
              <a:t>3</a:t>
            </a:fld>
            <a:endParaRPr lang="en-IN" dirty="0"/>
          </a:p>
        </p:txBody>
      </p:sp>
    </p:spTree>
    <p:extLst>
      <p:ext uri="{BB962C8B-B14F-4D97-AF65-F5344CB8AC3E}">
        <p14:creationId xmlns:p14="http://schemas.microsoft.com/office/powerpoint/2010/main" val="134568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E76836-09D1-484F-AB2E-15C28080EFE9}" type="slidenum">
              <a:rPr lang="en-IN" smtClean="0"/>
              <a:t>4</a:t>
            </a:fld>
            <a:endParaRPr lang="en-IN" dirty="0"/>
          </a:p>
        </p:txBody>
      </p:sp>
    </p:spTree>
    <p:extLst>
      <p:ext uri="{BB962C8B-B14F-4D97-AF65-F5344CB8AC3E}">
        <p14:creationId xmlns:p14="http://schemas.microsoft.com/office/powerpoint/2010/main" val="253092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E76836-09D1-484F-AB2E-15C28080EFE9}" type="slidenum">
              <a:rPr lang="en-IN" smtClean="0"/>
              <a:t>5</a:t>
            </a:fld>
            <a:endParaRPr lang="en-IN" dirty="0"/>
          </a:p>
        </p:txBody>
      </p:sp>
    </p:spTree>
    <p:extLst>
      <p:ext uri="{BB962C8B-B14F-4D97-AF65-F5344CB8AC3E}">
        <p14:creationId xmlns:p14="http://schemas.microsoft.com/office/powerpoint/2010/main" val="100778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E76836-09D1-484F-AB2E-15C28080EFE9}" type="slidenum">
              <a:rPr lang="en-IN" smtClean="0"/>
              <a:t>6</a:t>
            </a:fld>
            <a:endParaRPr lang="en-IN" dirty="0"/>
          </a:p>
        </p:txBody>
      </p:sp>
    </p:spTree>
    <p:extLst>
      <p:ext uri="{BB962C8B-B14F-4D97-AF65-F5344CB8AC3E}">
        <p14:creationId xmlns:p14="http://schemas.microsoft.com/office/powerpoint/2010/main" val="2536281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ED0B9-D66E-3203-4D70-6588DAB0A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8801E-1B64-9390-4901-86089CA51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81A0E-672A-95BD-44A6-2A01E73D206F}"/>
              </a:ext>
            </a:extLst>
          </p:cNvPr>
          <p:cNvSpPr>
            <a:spLocks noGrp="1"/>
          </p:cNvSpPr>
          <p:nvPr>
            <p:ph type="body" idx="1"/>
          </p:nvPr>
        </p:nvSpPr>
        <p:spPr/>
        <p:txBody>
          <a:bodyPr/>
          <a:lstStyle/>
          <a:p>
            <a:r>
              <a:rPr lang="en-US" dirty="0"/>
              <a:t>Add bullets</a:t>
            </a:r>
          </a:p>
        </p:txBody>
      </p:sp>
      <p:sp>
        <p:nvSpPr>
          <p:cNvPr id="4" name="Slide Number Placeholder 3">
            <a:extLst>
              <a:ext uri="{FF2B5EF4-FFF2-40B4-BE49-F238E27FC236}">
                <a16:creationId xmlns:a16="http://schemas.microsoft.com/office/drawing/2014/main" id="{2C983C92-51C1-D9E5-8BE7-1EEB09906C81}"/>
              </a:ext>
            </a:extLst>
          </p:cNvPr>
          <p:cNvSpPr>
            <a:spLocks noGrp="1"/>
          </p:cNvSpPr>
          <p:nvPr>
            <p:ph type="sldNum" sz="quarter" idx="5"/>
          </p:nvPr>
        </p:nvSpPr>
        <p:spPr/>
        <p:txBody>
          <a:bodyPr/>
          <a:lstStyle/>
          <a:p>
            <a:fld id="{58E76836-09D1-484F-AB2E-15C28080EFE9}" type="slidenum">
              <a:rPr lang="en-IN" smtClean="0"/>
              <a:t>8</a:t>
            </a:fld>
            <a:endParaRPr lang="en-IN" dirty="0"/>
          </a:p>
        </p:txBody>
      </p:sp>
    </p:spTree>
    <p:extLst>
      <p:ext uri="{BB962C8B-B14F-4D97-AF65-F5344CB8AC3E}">
        <p14:creationId xmlns:p14="http://schemas.microsoft.com/office/powerpoint/2010/main" val="139449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7C3A-4B5C-43BE-D151-102BC32D7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2A063-C7E7-4B69-9F9E-F509EE447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8F4E0-2C3B-101A-058B-A50642F321CF}"/>
              </a:ext>
            </a:extLst>
          </p:cNvPr>
          <p:cNvSpPr>
            <a:spLocks noGrp="1"/>
          </p:cNvSpPr>
          <p:nvPr>
            <p:ph type="body" idx="1"/>
          </p:nvPr>
        </p:nvSpPr>
        <p:spPr/>
        <p:txBody>
          <a:bodyPr/>
          <a:lstStyle/>
          <a:p>
            <a:r>
              <a:rPr lang="en-US" dirty="0"/>
              <a:t>Add bullets</a:t>
            </a:r>
          </a:p>
        </p:txBody>
      </p:sp>
      <p:sp>
        <p:nvSpPr>
          <p:cNvPr id="4" name="Slide Number Placeholder 3">
            <a:extLst>
              <a:ext uri="{FF2B5EF4-FFF2-40B4-BE49-F238E27FC236}">
                <a16:creationId xmlns:a16="http://schemas.microsoft.com/office/drawing/2014/main" id="{E1C9AA3E-0CC1-BF58-621B-92F39F22B0A8}"/>
              </a:ext>
            </a:extLst>
          </p:cNvPr>
          <p:cNvSpPr>
            <a:spLocks noGrp="1"/>
          </p:cNvSpPr>
          <p:nvPr>
            <p:ph type="sldNum" sz="quarter" idx="5"/>
          </p:nvPr>
        </p:nvSpPr>
        <p:spPr/>
        <p:txBody>
          <a:bodyPr/>
          <a:lstStyle/>
          <a:p>
            <a:fld id="{58E76836-09D1-484F-AB2E-15C28080EFE9}" type="slidenum">
              <a:rPr lang="en-IN" smtClean="0"/>
              <a:t>9</a:t>
            </a:fld>
            <a:endParaRPr lang="en-IN" dirty="0"/>
          </a:p>
        </p:txBody>
      </p:sp>
    </p:spTree>
    <p:extLst>
      <p:ext uri="{BB962C8B-B14F-4D97-AF65-F5344CB8AC3E}">
        <p14:creationId xmlns:p14="http://schemas.microsoft.com/office/powerpoint/2010/main" val="1382453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1BC85-3824-6A78-C7B1-E30DA6715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B055C-A464-D4C2-36AA-C120D2CB9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55782-C97F-F1CF-3B41-E3367FFB2E03}"/>
              </a:ext>
            </a:extLst>
          </p:cNvPr>
          <p:cNvSpPr>
            <a:spLocks noGrp="1"/>
          </p:cNvSpPr>
          <p:nvPr>
            <p:ph type="body" idx="1"/>
          </p:nvPr>
        </p:nvSpPr>
        <p:spPr/>
        <p:txBody>
          <a:bodyPr/>
          <a:lstStyle/>
          <a:p>
            <a:r>
              <a:rPr lang="en-US" dirty="0"/>
              <a:t>Add bullets</a:t>
            </a:r>
          </a:p>
        </p:txBody>
      </p:sp>
      <p:sp>
        <p:nvSpPr>
          <p:cNvPr id="4" name="Slide Number Placeholder 3">
            <a:extLst>
              <a:ext uri="{FF2B5EF4-FFF2-40B4-BE49-F238E27FC236}">
                <a16:creationId xmlns:a16="http://schemas.microsoft.com/office/drawing/2014/main" id="{2B2927DE-B715-9AE0-082E-FEBC820DCFC6}"/>
              </a:ext>
            </a:extLst>
          </p:cNvPr>
          <p:cNvSpPr>
            <a:spLocks noGrp="1"/>
          </p:cNvSpPr>
          <p:nvPr>
            <p:ph type="sldNum" sz="quarter" idx="5"/>
          </p:nvPr>
        </p:nvSpPr>
        <p:spPr/>
        <p:txBody>
          <a:bodyPr/>
          <a:lstStyle/>
          <a:p>
            <a:fld id="{58E76836-09D1-484F-AB2E-15C28080EFE9}" type="slidenum">
              <a:rPr lang="en-IN" smtClean="0"/>
              <a:t>10</a:t>
            </a:fld>
            <a:endParaRPr lang="en-IN" dirty="0"/>
          </a:p>
        </p:txBody>
      </p:sp>
    </p:spTree>
    <p:extLst>
      <p:ext uri="{BB962C8B-B14F-4D97-AF65-F5344CB8AC3E}">
        <p14:creationId xmlns:p14="http://schemas.microsoft.com/office/powerpoint/2010/main" val="121172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3CEE1-A268-5BAE-8857-C90D0A985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B4F99-5434-CDEF-B479-95F92FC78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33597-8FDF-4259-9FDD-BD72BEDBA6A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E8970C8-4E60-CB05-2AC6-2D16423C65A2}"/>
              </a:ext>
            </a:extLst>
          </p:cNvPr>
          <p:cNvSpPr>
            <a:spLocks noGrp="1"/>
          </p:cNvSpPr>
          <p:nvPr>
            <p:ph type="sldNum" sz="quarter" idx="5"/>
          </p:nvPr>
        </p:nvSpPr>
        <p:spPr/>
        <p:txBody>
          <a:bodyPr/>
          <a:lstStyle/>
          <a:p>
            <a:fld id="{58E76836-09D1-484F-AB2E-15C28080EFE9}" type="slidenum">
              <a:rPr lang="en-IN" smtClean="0"/>
              <a:t>11</a:t>
            </a:fld>
            <a:endParaRPr lang="en-IN" dirty="0"/>
          </a:p>
        </p:txBody>
      </p:sp>
    </p:spTree>
    <p:extLst>
      <p:ext uri="{BB962C8B-B14F-4D97-AF65-F5344CB8AC3E}">
        <p14:creationId xmlns:p14="http://schemas.microsoft.com/office/powerpoint/2010/main" val="2852066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4385"/>
            <a:ext cx="9144000" cy="449101"/>
          </a:xfrm>
        </p:spPr>
        <p:txBody>
          <a:bodyPr anchor="ctr">
            <a:normAutofit/>
          </a:bodyPr>
          <a:lstStyle>
            <a:lvl1pPr marL="0" indent="0" algn="ctr">
              <a:lnSpc>
                <a:spcPct val="100000"/>
              </a:lnSpc>
              <a:spcBef>
                <a:spcPts val="0"/>
              </a:spcBef>
              <a:buNone/>
              <a:defRPr sz="2000" b="1" spc="300">
                <a:solidFill>
                  <a:srgbClr val="57BAE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9" name="Date Placeholder 1">
            <a:extLst>
              <a:ext uri="{FF2B5EF4-FFF2-40B4-BE49-F238E27FC236}">
                <a16:creationId xmlns:a16="http://schemas.microsoft.com/office/drawing/2014/main" id="{9265C66E-ECE2-B3FE-5284-F16C5E77862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615898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1095271" y="1223698"/>
            <a:ext cx="4634198" cy="4709249"/>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rm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3" name="Picture Placeholder 12">
            <a:extLst>
              <a:ext uri="{FF2B5EF4-FFF2-40B4-BE49-F238E27FC236}">
                <a16:creationId xmlns:a16="http://schemas.microsoft.com/office/drawing/2014/main" id="{D8B887A3-3393-0334-E6A6-56A6A8279601}"/>
              </a:ext>
            </a:extLst>
          </p:cNvPr>
          <p:cNvSpPr>
            <a:spLocks noGrp="1"/>
          </p:cNvSpPr>
          <p:nvPr>
            <p:ph type="pic" sz="quarter" idx="15"/>
          </p:nvPr>
        </p:nvSpPr>
        <p:spPr>
          <a:xfrm>
            <a:off x="5914662" y="1223699"/>
            <a:ext cx="5815222" cy="4709249"/>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dirty="0"/>
          </a:p>
        </p:txBody>
      </p:sp>
      <p:sp>
        <p:nvSpPr>
          <p:cNvPr id="2" name="Date Placeholder 1">
            <a:extLst>
              <a:ext uri="{FF2B5EF4-FFF2-40B4-BE49-F238E27FC236}">
                <a16:creationId xmlns:a16="http://schemas.microsoft.com/office/drawing/2014/main" id="{0C41F33D-AE03-3B9A-85AC-95EF57312EF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02829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476604369"/>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dirty="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dirty="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2619107503"/>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dirty="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4080314668"/>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dirty="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2129321133"/>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41017008"/>
                  </a:ext>
                </a:extLst>
              </a:tr>
              <a:tr h="311860">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dirty="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10" name="Date Placeholder 1">
            <a:extLst>
              <a:ext uri="{FF2B5EF4-FFF2-40B4-BE49-F238E27FC236}">
                <a16:creationId xmlns:a16="http://schemas.microsoft.com/office/drawing/2014/main" id="{B907ECE0-7B7F-2CB0-8C25-CB34B503F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02476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231478348"/>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dirty="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dirty="0">
                          <a:solidFill>
                            <a:schemeClr val="tx1">
                              <a:lumMod val="85000"/>
                              <a:lumOff val="15000"/>
                            </a:schemeClr>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tx1">
                              <a:lumMod val="85000"/>
                              <a:lumOff val="15000"/>
                            </a:schemeClr>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tx1">
                              <a:lumMod val="85000"/>
                              <a:lumOff val="15000"/>
                            </a:schemeClr>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tx1">
                              <a:lumMod val="85000"/>
                              <a:lumOff val="15000"/>
                            </a:schemeClr>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CD96CB06-2D9B-9E36-399E-118EAF3EF0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67393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725655231"/>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dirty="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dirty="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dirty="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dirty="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extLst>
                  <a:ext uri="{0D108BD9-81ED-4DB2-BD59-A6C34878D82A}">
                    <a16:rowId xmlns:a16="http://schemas.microsoft.com/office/drawing/2014/main" val="3741017008"/>
                  </a:ext>
                </a:extLst>
              </a:tr>
              <a:tr h="458294">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dirty="0">
                          <a:solidFill>
                            <a:schemeClr val="bg1"/>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dirty="0">
                          <a:solidFill>
                            <a:schemeClr val="bg1"/>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dirty="0">
                          <a:solidFill>
                            <a:schemeClr val="bg1"/>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EAD50D74-4BF8-0235-1EE0-ACF35AF5DA9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26460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1E0AD5C-A288-647C-63EC-D6DA7AB9EB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32317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a:extLst>
              <a:ext uri="{96DAC541-7B7A-43D3-8B79-37D633B846F1}">
                <asvg:svgBlip xmlns:asvg="http://schemas.microsoft.com/office/drawing/2016/SVG/main" r:embed="rId3"/>
              </a:ext>
            </a:extLst>
          </a:blip>
          <a:srcRect l="5787" t="26643" r="5787" b="26643"/>
          <a:stretch/>
        </p:blipFill>
        <p:spPr>
          <a:xfrm>
            <a:off x="3834581" y="928594"/>
            <a:ext cx="4522838" cy="853352"/>
          </a:xfrm>
          <a:prstGeom prst="rect">
            <a:avLst/>
          </a:prstGeom>
        </p:spPr>
      </p:pic>
      <p:sp>
        <p:nvSpPr>
          <p:cNvPr id="2" name="Date Placeholder 1">
            <a:extLst>
              <a:ext uri="{FF2B5EF4-FFF2-40B4-BE49-F238E27FC236}">
                <a16:creationId xmlns:a16="http://schemas.microsoft.com/office/drawing/2014/main" id="{2F2E59C4-98F9-824B-1C7E-F73C00F7B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5885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6038" y="1053297"/>
            <a:ext cx="4543532" cy="2451903"/>
          </a:xfrm>
        </p:spPr>
        <p:txBody>
          <a:bodyPr anchor="b">
            <a:normAutofit/>
          </a:bodyPr>
          <a:lstStyle>
            <a:lvl1pPr>
              <a:defRPr sz="4000"/>
            </a:lvl1pPr>
          </a:lstStyle>
          <a:p>
            <a:r>
              <a:rPr lang="en-GB"/>
              <a:t>Click to edit Master title style</a:t>
            </a:r>
            <a:endParaRPr lang="en-US"/>
          </a:p>
        </p:txBody>
      </p:sp>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896998E5-2466-48A1-884A-29AA3E8C2B0E}" type="datetime4">
              <a:rPr lang="en-US" smtClean="0"/>
              <a:t>May 8, 2026</a:t>
            </a:fld>
            <a:endParaRPr lang="en-US" dirty="0"/>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79188" y="3681199"/>
            <a:ext cx="4528291" cy="558799"/>
          </a:xfrm>
        </p:spPr>
        <p:txBody>
          <a:bodyPr anchor="ctr">
            <a:normAutofit/>
          </a:bodyPr>
          <a:lstStyle>
            <a:lvl1pPr marL="0" indent="0">
              <a:lnSpc>
                <a:spcPct val="100000"/>
              </a:lnSpc>
              <a:spcBef>
                <a:spcPts val="0"/>
              </a:spcBef>
              <a:buNone/>
              <a:defRPr sz="20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279188" y="4414684"/>
            <a:ext cx="5100531" cy="200389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3" name="Rectangle 2">
            <a:extLst>
              <a:ext uri="{FF2B5EF4-FFF2-40B4-BE49-F238E27FC236}">
                <a16:creationId xmlns:a16="http://schemas.microsoft.com/office/drawing/2014/main" id="{98437B34-0C8E-9F9B-1EE9-F268EC67DC11}"/>
              </a:ext>
            </a:extLst>
          </p:cNvPr>
          <p:cNvSpPr/>
          <p:nvPr userDrawn="1"/>
        </p:nvSpPr>
        <p:spPr>
          <a:xfrm>
            <a:off x="9006348" y="0"/>
            <a:ext cx="3185652"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12">
            <a:extLst>
              <a:ext uri="{FF2B5EF4-FFF2-40B4-BE49-F238E27FC236}">
                <a16:creationId xmlns:a16="http://schemas.microsoft.com/office/drawing/2014/main" id="{6305312A-0436-7089-F128-24EB5817FE51}"/>
              </a:ext>
            </a:extLst>
          </p:cNvPr>
          <p:cNvSpPr>
            <a:spLocks noGrp="1"/>
          </p:cNvSpPr>
          <p:nvPr>
            <p:ph type="pic" sz="quarter" idx="15"/>
          </p:nvPr>
        </p:nvSpPr>
        <p:spPr>
          <a:xfrm>
            <a:off x="5978012" y="1053297"/>
            <a:ext cx="5751871" cy="4879651"/>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dirty="0"/>
          </a:p>
        </p:txBody>
      </p:sp>
      <p:pic>
        <p:nvPicPr>
          <p:cNvPr id="5" name="Picture 4" descr="A black and blue symbol&#10;&#10;AI-generated content may be incorrect.">
            <a:extLst>
              <a:ext uri="{FF2B5EF4-FFF2-40B4-BE49-F238E27FC236}">
                <a16:creationId xmlns:a16="http://schemas.microsoft.com/office/drawing/2014/main" id="{57374AD2-F53B-5A44-B6B2-7401529F4914}"/>
              </a:ext>
            </a:extLst>
          </p:cNvPr>
          <p:cNvPicPr>
            <a:picLocks noChangeAspect="1"/>
          </p:cNvPicPr>
          <p:nvPr userDrawn="1"/>
        </p:nvPicPr>
        <p:blipFill>
          <a:blip r:embed="rId2"/>
          <a:stretch>
            <a:fillRect/>
          </a:stretch>
        </p:blipFill>
        <p:spPr>
          <a:xfrm>
            <a:off x="371789" y="439420"/>
            <a:ext cx="553782" cy="489174"/>
          </a:xfrm>
          <a:prstGeom prst="rect">
            <a:avLst/>
          </a:prstGeom>
        </p:spPr>
      </p:pic>
    </p:spTree>
    <p:extLst>
      <p:ext uri="{BB962C8B-B14F-4D97-AF65-F5344CB8AC3E}">
        <p14:creationId xmlns:p14="http://schemas.microsoft.com/office/powerpoint/2010/main" val="2704634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cxnSp>
        <p:nvCxnSpPr>
          <p:cNvPr id="2" name="Straight Connector 1">
            <a:extLst>
              <a:ext uri="{FF2B5EF4-FFF2-40B4-BE49-F238E27FC236}">
                <a16:creationId xmlns:a16="http://schemas.microsoft.com/office/drawing/2014/main" id="{626D643A-E982-BF4E-EA7B-B5AAEAA6EC24}"/>
              </a:ext>
            </a:extLst>
          </p:cNvPr>
          <p:cNvCxnSpPr/>
          <p:nvPr userDrawn="1"/>
        </p:nvCxnSpPr>
        <p:spPr>
          <a:xfrm>
            <a:off x="694481" y="3969291"/>
            <a:ext cx="10718157" cy="0"/>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 name="Text Placeholder 29">
            <a:extLst>
              <a:ext uri="{FF2B5EF4-FFF2-40B4-BE49-F238E27FC236}">
                <a16:creationId xmlns:a16="http://schemas.microsoft.com/office/drawing/2014/main" id="{A9FD5F3D-1B91-4B9D-486C-1CE41DF46934}"/>
              </a:ext>
            </a:extLst>
          </p:cNvPr>
          <p:cNvSpPr>
            <a:spLocks noGrp="1"/>
          </p:cNvSpPr>
          <p:nvPr>
            <p:ph type="body" sz="quarter" idx="14" hasCustomPrompt="1"/>
          </p:nvPr>
        </p:nvSpPr>
        <p:spPr>
          <a:xfrm>
            <a:off x="694481" y="4180902"/>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4" name="Text Placeholder 29">
            <a:extLst>
              <a:ext uri="{FF2B5EF4-FFF2-40B4-BE49-F238E27FC236}">
                <a16:creationId xmlns:a16="http://schemas.microsoft.com/office/drawing/2014/main" id="{8511C043-6EDE-8BD1-EB29-FE486BC94A5F}"/>
              </a:ext>
            </a:extLst>
          </p:cNvPr>
          <p:cNvSpPr>
            <a:spLocks noGrp="1"/>
          </p:cNvSpPr>
          <p:nvPr>
            <p:ph type="body" sz="quarter" idx="15" hasCustomPrompt="1"/>
          </p:nvPr>
        </p:nvSpPr>
        <p:spPr>
          <a:xfrm>
            <a:off x="694481" y="3160027"/>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9" name="Text Placeholder 29">
            <a:extLst>
              <a:ext uri="{FF2B5EF4-FFF2-40B4-BE49-F238E27FC236}">
                <a16:creationId xmlns:a16="http://schemas.microsoft.com/office/drawing/2014/main" id="{513F1507-5C4A-5436-F7C4-0ABF111CA207}"/>
              </a:ext>
            </a:extLst>
          </p:cNvPr>
          <p:cNvSpPr>
            <a:spLocks noGrp="1"/>
          </p:cNvSpPr>
          <p:nvPr>
            <p:ph type="body" sz="quarter" idx="16" hasCustomPrompt="1"/>
          </p:nvPr>
        </p:nvSpPr>
        <p:spPr>
          <a:xfrm>
            <a:off x="694481" y="4984573"/>
            <a:ext cx="10718156" cy="426090"/>
          </a:xfrm>
        </p:spPr>
        <p:txBody>
          <a:bodyPr anchor="ctr">
            <a:normAutofit/>
          </a:bodyPr>
          <a:lstStyle>
            <a:lvl1pPr algn="ctr">
              <a:lnSpc>
                <a:spcPct val="100000"/>
              </a:lnSpc>
              <a:spcBef>
                <a:spcPts val="0"/>
              </a:spcBef>
              <a:defRPr sz="1600" b="1">
                <a:solidFill>
                  <a:srgbClr val="5847FC"/>
                </a:solidFill>
                <a:latin typeface="+mn-lt"/>
              </a:defRPr>
            </a:lvl1pPr>
          </a:lstStyle>
          <a:p>
            <a:pPr lvl="0"/>
            <a:r>
              <a:rPr lang="en-US"/>
              <a:t>Text Here</a:t>
            </a:r>
          </a:p>
        </p:txBody>
      </p:sp>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a:extLst>
              <a:ext uri="{96DAC541-7B7A-43D3-8B79-37D633B846F1}">
                <asvg:svgBlip xmlns:asvg="http://schemas.microsoft.com/office/drawing/2016/SVG/main" r:embed="rId4"/>
              </a:ext>
            </a:extLst>
          </a:blip>
          <a:srcRect l="5787" t="26643" r="5787" b="26643"/>
          <a:stretch/>
        </p:blipFill>
        <p:spPr>
          <a:xfrm>
            <a:off x="3834581" y="1983562"/>
            <a:ext cx="4522838" cy="853352"/>
          </a:xfrm>
          <a:prstGeom prst="rect">
            <a:avLst/>
          </a:prstGeom>
        </p:spPr>
      </p:pic>
      <p:sp>
        <p:nvSpPr>
          <p:cNvPr id="5" name="Date Placeholder 1">
            <a:extLst>
              <a:ext uri="{FF2B5EF4-FFF2-40B4-BE49-F238E27FC236}">
                <a16:creationId xmlns:a16="http://schemas.microsoft.com/office/drawing/2014/main" id="{84A3C282-D08F-4666-9910-9775E057A06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047861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ll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a:stretch>
            <a:fillRect/>
          </a:stretch>
        </p:blipFill>
        <p:spPr>
          <a:xfrm>
            <a:off x="371789" y="439420"/>
            <a:ext cx="553782" cy="489174"/>
          </a:xfrm>
          <a:prstGeom prst="rect">
            <a:avLst/>
          </a:prstGeom>
        </p:spPr>
      </p:pic>
      <p:pic>
        <p:nvPicPr>
          <p:cNvPr id="11" name="Graphic 10">
            <a:extLst>
              <a:ext uri="{FF2B5EF4-FFF2-40B4-BE49-F238E27FC236}">
                <a16:creationId xmlns:a16="http://schemas.microsoft.com/office/drawing/2014/main" id="{053CADF1-46E7-C694-DB74-8A3B7F440A83}"/>
              </a:ext>
            </a:extLst>
          </p:cNvPr>
          <p:cNvPicPr>
            <a:picLocks noChangeAspect="1"/>
          </p:cNvPicPr>
          <p:nvPr userDrawn="1"/>
        </p:nvPicPr>
        <p:blipFill>
          <a:blip>
            <a:alphaModFix amt="61000"/>
            <a:extLst>
              <a:ext uri="{96DAC541-7B7A-43D3-8B79-37D633B846F1}">
                <asvg:svgBlip xmlns:asvg="http://schemas.microsoft.com/office/drawing/2016/SVG/main" r:embed="rId3"/>
              </a:ext>
            </a:extLst>
          </a:blip>
          <a:srcRect l="36883" t="30593" r="29588" b="36589"/>
          <a:stretch/>
        </p:blipFill>
        <p:spPr>
          <a:xfrm>
            <a:off x="0" y="829339"/>
            <a:ext cx="6431280" cy="6028661"/>
          </a:xfrm>
          <a:prstGeom prst="rect">
            <a:avLst/>
          </a:prstGeom>
        </p:spPr>
      </p:pic>
      <p:sp>
        <p:nvSpPr>
          <p:cNvPr id="2" name="Date Placeholder 1">
            <a:extLst>
              <a:ext uri="{FF2B5EF4-FFF2-40B4-BE49-F238E27FC236}">
                <a16:creationId xmlns:a16="http://schemas.microsoft.com/office/drawing/2014/main" id="{ED043BD0-E0A1-5F53-B092-01D163DB753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83190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29">
            <a:extLst>
              <a:ext uri="{FF2B5EF4-FFF2-40B4-BE49-F238E27FC236}">
                <a16:creationId xmlns:a16="http://schemas.microsoft.com/office/drawing/2014/main" id="{277656F7-2D97-F7B5-3FE6-4326FEE170C4}"/>
              </a:ext>
            </a:extLst>
          </p:cNvPr>
          <p:cNvSpPr>
            <a:spLocks noGrp="1"/>
          </p:cNvSpPr>
          <p:nvPr>
            <p:ph type="body" sz="quarter" idx="14" hasCustomPrompt="1"/>
          </p:nvPr>
        </p:nvSpPr>
        <p:spPr>
          <a:xfrm>
            <a:off x="544010" y="1990846"/>
            <a:ext cx="5185459" cy="4236334"/>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5247525B-D512-687E-94D2-2D6E3358D426}"/>
              </a:ext>
            </a:extLst>
          </p:cNvPr>
          <p:cNvSpPr>
            <a:spLocks noGrp="1"/>
          </p:cNvSpPr>
          <p:nvPr>
            <p:ph type="pic" sz="quarter" idx="15"/>
          </p:nvPr>
        </p:nvSpPr>
        <p:spPr>
          <a:xfrm>
            <a:off x="6462533" y="1223699"/>
            <a:ext cx="4857508" cy="4857971"/>
          </a:xfrm>
          <a:prstGeom prst="ellipse">
            <a:avLst/>
          </a:prstGeom>
          <a:ln w="19050">
            <a:solidFill>
              <a:srgbClr val="57BAE5"/>
            </a:solidFill>
          </a:ln>
        </p:spPr>
        <p:txBody>
          <a:bodyPr wrap="square">
            <a:noAutofit/>
          </a:bodyPr>
          <a:lstStyle/>
          <a:p>
            <a:endParaRPr lang="en-IN" dirty="0"/>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6" name="Date Placeholder 1">
            <a:extLst>
              <a:ext uri="{FF2B5EF4-FFF2-40B4-BE49-F238E27FC236}">
                <a16:creationId xmlns:a16="http://schemas.microsoft.com/office/drawing/2014/main" id="{A4CF8EFA-ED3D-41DF-F08B-EEAB78173C2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82788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4616193" y="668405"/>
            <a:ext cx="2959614" cy="490186"/>
          </a:xfrm>
          <a:prstGeom prst="rect">
            <a:avLst/>
          </a:prstGeom>
        </p:spPr>
      </p:pic>
      <p:sp>
        <p:nvSpPr>
          <p:cNvPr id="2" name="Date Placeholder 1">
            <a:extLst>
              <a:ext uri="{FF2B5EF4-FFF2-40B4-BE49-F238E27FC236}">
                <a16:creationId xmlns:a16="http://schemas.microsoft.com/office/drawing/2014/main" id="{18540065-51D2-0D8D-DABB-7F8805184A2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491159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5F7220F-C8F8-1555-29BD-B3F03E6899A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392151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ller 3">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EB9640C5-15F3-262A-D463-46CA65DA06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Picture Placeholder 12">
            <a:extLst>
              <a:ext uri="{FF2B5EF4-FFF2-40B4-BE49-F238E27FC236}">
                <a16:creationId xmlns:a16="http://schemas.microsoft.com/office/drawing/2014/main" id="{9CAC1756-21EC-7017-300D-AB814263698D}"/>
              </a:ext>
            </a:extLst>
          </p:cNvPr>
          <p:cNvSpPr>
            <a:spLocks noGrp="1"/>
          </p:cNvSpPr>
          <p:nvPr>
            <p:ph type="pic" sz="quarter" idx="15"/>
          </p:nvPr>
        </p:nvSpPr>
        <p:spPr>
          <a:xfrm>
            <a:off x="733065" y="1223699"/>
            <a:ext cx="4857508" cy="4857971"/>
          </a:xfrm>
          <a:prstGeom prst="ellipse">
            <a:avLst/>
          </a:prstGeom>
          <a:ln w="19050">
            <a:solidFill>
              <a:srgbClr val="57BAE5"/>
            </a:solidFill>
          </a:ln>
        </p:spPr>
        <p:txBody>
          <a:bodyPr wrap="square">
            <a:noAutofit/>
          </a:bodyPr>
          <a:lstStyle/>
          <a:p>
            <a:endParaRPr lang="en-IN" dirty="0"/>
          </a:p>
        </p:txBody>
      </p:sp>
      <p:sp>
        <p:nvSpPr>
          <p:cNvPr id="4" name="Text Placeholder 29">
            <a:extLst>
              <a:ext uri="{FF2B5EF4-FFF2-40B4-BE49-F238E27FC236}">
                <a16:creationId xmlns:a16="http://schemas.microsoft.com/office/drawing/2014/main" id="{85D12722-6C6F-0747-D290-20AE47EAD14E}"/>
              </a:ext>
            </a:extLst>
          </p:cNvPr>
          <p:cNvSpPr>
            <a:spLocks noGrp="1"/>
          </p:cNvSpPr>
          <p:nvPr>
            <p:ph type="body" sz="quarter" idx="14" hasCustomPrompt="1"/>
          </p:nvPr>
        </p:nvSpPr>
        <p:spPr>
          <a:xfrm>
            <a:off x="6096000" y="3429000"/>
            <a:ext cx="5467109" cy="2652670"/>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pic>
        <p:nvPicPr>
          <p:cNvPr id="6" name="Picture 5" descr="A black and blue symbol&#10;&#10;AI-generated content may be incorrect.">
            <a:extLst>
              <a:ext uri="{FF2B5EF4-FFF2-40B4-BE49-F238E27FC236}">
                <a16:creationId xmlns:a16="http://schemas.microsoft.com/office/drawing/2014/main" id="{136D83D7-5E87-342E-AE64-1F0F0164488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5" name="Date Placeholder 1">
            <a:extLst>
              <a:ext uri="{FF2B5EF4-FFF2-40B4-BE49-F238E27FC236}">
                <a16:creationId xmlns:a16="http://schemas.microsoft.com/office/drawing/2014/main" id="{4F99488A-7AF9-2620-C5A9-F2F917D1226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871974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ller 4">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B2ED5264-F590-4DBE-9288-D6591EA4914B}" type="datetime4">
              <a:rPr lang="en-US" smtClean="0"/>
              <a:t>May 8, 2026</a:t>
            </a:fld>
            <a:endParaRPr lang="en-US" dirty="0"/>
          </a:p>
        </p:txBody>
      </p:sp>
      <p:pic>
        <p:nvPicPr>
          <p:cNvPr id="2" name="Picture 1" descr="A group of people using devices&#10;&#10;AI-generated content may be incorrect.">
            <a:extLst>
              <a:ext uri="{FF2B5EF4-FFF2-40B4-BE49-F238E27FC236}">
                <a16:creationId xmlns:a16="http://schemas.microsoft.com/office/drawing/2014/main" id="{D372D4AF-930A-2651-685E-22F62489541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contrast="-70000"/>
                    </a14:imgEffect>
                  </a14:imgLayer>
                </a14:imgProps>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Tree>
    <p:extLst>
      <p:ext uri="{BB962C8B-B14F-4D97-AF65-F5344CB8AC3E}">
        <p14:creationId xmlns:p14="http://schemas.microsoft.com/office/powerpoint/2010/main" val="73080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iller 4">
    <p:spTree>
      <p:nvGrpSpPr>
        <p:cNvPr id="1" name=""/>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F7499D19-30FE-4F24-5682-0386AE0D53B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contrast="-70000"/>
                    </a14:imgEffect>
                  </a14:imgLayer>
                </a14:imgProps>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05E69756-5D7D-4732-770F-9787EE33D0D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751474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ill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39684D-60A5-40CB-EDC2-8C54977638DA}"/>
              </a:ext>
            </a:extLst>
          </p:cNvPr>
          <p:cNvSpPr/>
          <p:nvPr userDrawn="1"/>
        </p:nvSpPr>
        <p:spPr>
          <a:xfrm>
            <a:off x="0" y="0"/>
            <a:ext cx="12192000" cy="6230066"/>
          </a:xfrm>
          <a:prstGeom prst="rect">
            <a:avLst/>
          </a:prstGeom>
          <a:solidFill>
            <a:srgbClr val="FD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9">
            <a:extLst>
              <a:ext uri="{FF2B5EF4-FFF2-40B4-BE49-F238E27FC236}">
                <a16:creationId xmlns:a16="http://schemas.microsoft.com/office/drawing/2014/main" id="{D2D098E8-08B8-36D0-1B4C-1012881F2FF0}"/>
              </a:ext>
            </a:extLst>
          </p:cNvPr>
          <p:cNvSpPr>
            <a:spLocks noGrp="1"/>
          </p:cNvSpPr>
          <p:nvPr>
            <p:ph type="body" sz="quarter" idx="15" hasCustomPrompt="1"/>
          </p:nvPr>
        </p:nvSpPr>
        <p:spPr>
          <a:xfrm>
            <a:off x="925571" y="1276110"/>
            <a:ext cx="3623280" cy="239306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pic>
        <p:nvPicPr>
          <p:cNvPr id="5" name="Picture 4" descr="A black and blue symbol&#10;&#10;AI-generated content may be incorrect.">
            <a:extLst>
              <a:ext uri="{FF2B5EF4-FFF2-40B4-BE49-F238E27FC236}">
                <a16:creationId xmlns:a16="http://schemas.microsoft.com/office/drawing/2014/main" id="{FB3036C2-F687-B6B7-B535-18091FF4248B}"/>
              </a:ext>
            </a:extLst>
          </p:cNvPr>
          <p:cNvPicPr>
            <a:picLocks noChangeAspect="1"/>
          </p:cNvPicPr>
          <p:nvPr userDrawn="1"/>
        </p:nvPicPr>
        <p:blipFill>
          <a:blip r:embed="rId2"/>
          <a:stretch>
            <a:fillRect/>
          </a:stretch>
        </p:blipFill>
        <p:spPr>
          <a:xfrm>
            <a:off x="371789" y="439420"/>
            <a:ext cx="553782" cy="489174"/>
          </a:xfrm>
          <a:prstGeom prst="rect">
            <a:avLst/>
          </a:prstGeom>
        </p:spPr>
      </p:pic>
      <p:pic>
        <p:nvPicPr>
          <p:cNvPr id="6" name="Picture 5" descr="A white background with a rainbow of colors&#10;&#10;AI-generated content may be incorrect.">
            <a:extLst>
              <a:ext uri="{FF2B5EF4-FFF2-40B4-BE49-F238E27FC236}">
                <a16:creationId xmlns:a16="http://schemas.microsoft.com/office/drawing/2014/main" id="{FD1ACEA9-074F-5DD7-8E33-C5C191A15E74}"/>
              </a:ext>
            </a:extLst>
          </p:cNvPr>
          <p:cNvPicPr>
            <a:picLocks noChangeAspect="1"/>
          </p:cNvPicPr>
          <p:nvPr userDrawn="1"/>
        </p:nvPicPr>
        <p:blipFill>
          <a:blip r:embed="rId3"/>
          <a:srcRect t="90700"/>
          <a:stretch/>
        </p:blipFill>
        <p:spPr>
          <a:xfrm>
            <a:off x="0" y="6230066"/>
            <a:ext cx="12192000" cy="637765"/>
          </a:xfrm>
          <a:prstGeom prst="rect">
            <a:avLst/>
          </a:prstGeom>
        </p:spPr>
      </p:pic>
      <p:sp>
        <p:nvSpPr>
          <p:cNvPr id="2" name="Date Placeholder 1">
            <a:extLst>
              <a:ext uri="{FF2B5EF4-FFF2-40B4-BE49-F238E27FC236}">
                <a16:creationId xmlns:a16="http://schemas.microsoft.com/office/drawing/2014/main" id="{4D8314E7-8FE9-6C4F-81D4-C215EC0BF4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23745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ll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7FB6C-BBA7-C966-58D2-BC06C67EFD45}"/>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746650477"/>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dirty="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315414840"/>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2631688753"/>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dirty="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3431065839"/>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extLst>
                  <a:ext uri="{0D108BD9-81ED-4DB2-BD59-A6C34878D82A}">
                    <a16:rowId xmlns:a16="http://schemas.microsoft.com/office/drawing/2014/main" val="3741017008"/>
                  </a:ext>
                </a:extLst>
              </a:tr>
              <a:tr h="311860">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6" name="Date Placeholder 1">
            <a:extLst>
              <a:ext uri="{FF2B5EF4-FFF2-40B4-BE49-F238E27FC236}">
                <a16:creationId xmlns:a16="http://schemas.microsoft.com/office/drawing/2014/main" id="{47786F95-6A3D-1A80-49AE-80E2CC1AE9D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34163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ller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800" b="0">
                <a:solidFill>
                  <a:schemeClr val="bg1"/>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3650800809"/>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dirty="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FD9FE0DC-1494-9FB6-B95A-A625B9FD4986}"/>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2598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892162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dirty="0"/>
              <a:t>© Xoserve </a:t>
            </a:r>
            <a:r>
              <a:rPr lang="en-US" dirty="0"/>
              <a:t>July 2025</a:t>
            </a:r>
          </a:p>
        </p:txBody>
      </p:sp>
      <p:pic>
        <p:nvPicPr>
          <p:cNvPr id="7" name="Picture 6" descr="A black and blue symbol&#10;&#10;AI-generated content may be incorrect.">
            <a:extLst>
              <a:ext uri="{FF2B5EF4-FFF2-40B4-BE49-F238E27FC236}">
                <a16:creationId xmlns:a16="http://schemas.microsoft.com/office/drawing/2014/main" id="{38DB78F8-33E4-9736-0489-1BCAF7FE31FB}"/>
              </a:ext>
            </a:extLst>
          </p:cNvPr>
          <p:cNvPicPr>
            <a:picLocks noChangeAspect="1"/>
          </p:cNvPicPr>
          <p:nvPr userDrawn="1"/>
        </p:nvPicPr>
        <p:blipFill>
          <a:blip r:embed="rId2"/>
          <a:stretch>
            <a:fillRect/>
          </a:stretch>
        </p:blipFill>
        <p:spPr>
          <a:xfrm>
            <a:off x="385769" y="436448"/>
            <a:ext cx="553782" cy="489174"/>
          </a:xfrm>
          <a:prstGeom prst="rect">
            <a:avLst/>
          </a:prstGeom>
        </p:spPr>
      </p:pic>
    </p:spTree>
    <p:extLst>
      <p:ext uri="{BB962C8B-B14F-4D97-AF65-F5344CB8AC3E}">
        <p14:creationId xmlns:p14="http://schemas.microsoft.com/office/powerpoint/2010/main" val="159023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rgbClr val="FDFAFF">
                <a:alpha val="14000"/>
              </a:srgbClr>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dirty="0">
                <a:solidFill>
                  <a:srgbClr val="57BAE5"/>
                </a:solidFill>
                <a:effectLst/>
                <a:latin typeface="Quicksand Bold" panose="02070303000000060000" pitchFamily="18" charset="77"/>
              </a:rPr>
              <a:t>1</a:t>
            </a:r>
            <a:endParaRPr lang="en-GB" sz="2400" dirty="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dirty="0">
                <a:solidFill>
                  <a:srgbClr val="EE45AC"/>
                </a:solidFill>
                <a:latin typeface="Quicksand Bold" panose="02070303000000060000" pitchFamily="18" charset="77"/>
              </a:rPr>
              <a:t>2</a:t>
            </a:r>
            <a:endParaRPr lang="en-GB" sz="2400" dirty="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dirty="0">
                <a:solidFill>
                  <a:srgbClr val="6680FF"/>
                </a:solidFill>
                <a:effectLst/>
                <a:latin typeface="Quicksand Bold" panose="02070303000000060000" pitchFamily="18" charset="77"/>
              </a:rPr>
              <a:t>3</a:t>
            </a:r>
            <a:endParaRPr lang="en-GB" sz="2400" dirty="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dirty="0">
                <a:solidFill>
                  <a:srgbClr val="5847FC"/>
                </a:solidFill>
                <a:latin typeface="Quicksand Bold" panose="02070303000000060000" pitchFamily="18" charset="77"/>
              </a:rPr>
              <a:t>4</a:t>
            </a:r>
            <a:endParaRPr lang="en-GB" sz="2400" dirty="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dirty="0">
                <a:solidFill>
                  <a:srgbClr val="57BAE5"/>
                </a:solidFill>
                <a:effectLst/>
                <a:latin typeface="Quicksand Bold" panose="02070303000000060000" pitchFamily="18" charset="77"/>
              </a:rPr>
              <a:t>5</a:t>
            </a:r>
            <a:endParaRPr lang="en-GB" sz="2400" dirty="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dirty="0">
                <a:solidFill>
                  <a:srgbClr val="EE45AC"/>
                </a:solidFill>
                <a:latin typeface="Quicksand Bold" panose="02070303000000060000" pitchFamily="18" charset="77"/>
              </a:rPr>
              <a:t>6</a:t>
            </a:r>
            <a:endParaRPr lang="en-GB" sz="2400" dirty="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37344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ersion 2">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EE45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5232617F-2665-81BC-23F2-36769A6070A5}"/>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660357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dirty="0">
                <a:solidFill>
                  <a:srgbClr val="57BAE5"/>
                </a:solidFill>
                <a:effectLst/>
                <a:latin typeface="Quicksand Bold" panose="02070303000000060000" pitchFamily="18" charset="77"/>
              </a:rPr>
              <a:t>1</a:t>
            </a:r>
            <a:endParaRPr lang="en-GB" sz="2400" dirty="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dirty="0">
                <a:solidFill>
                  <a:srgbClr val="EE45AC"/>
                </a:solidFill>
                <a:latin typeface="Quicksand Bold" panose="02070303000000060000" pitchFamily="18" charset="77"/>
              </a:rPr>
              <a:t>2</a:t>
            </a:r>
            <a:endParaRPr lang="en-GB" sz="2400" dirty="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dirty="0">
                <a:solidFill>
                  <a:srgbClr val="6680FF"/>
                </a:solidFill>
                <a:effectLst/>
                <a:latin typeface="Quicksand Bold" panose="02070303000000060000" pitchFamily="18" charset="77"/>
              </a:rPr>
              <a:t>3</a:t>
            </a:r>
            <a:endParaRPr lang="en-GB" sz="2400" dirty="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dirty="0">
                <a:solidFill>
                  <a:srgbClr val="5847FC"/>
                </a:solidFill>
                <a:latin typeface="Quicksand Bold" panose="02070303000000060000" pitchFamily="18" charset="77"/>
              </a:rPr>
              <a:t>4</a:t>
            </a:r>
            <a:endParaRPr lang="en-GB" sz="2400" dirty="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dirty="0">
                <a:solidFill>
                  <a:srgbClr val="57BAE5"/>
                </a:solidFill>
                <a:effectLst/>
                <a:latin typeface="Quicksand Bold" panose="02070303000000060000" pitchFamily="18" charset="77"/>
              </a:rPr>
              <a:t>5</a:t>
            </a:r>
            <a:endParaRPr lang="en-GB" sz="2400" dirty="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dirty="0">
                <a:solidFill>
                  <a:srgbClr val="EE45AC"/>
                </a:solidFill>
                <a:latin typeface="Quicksand Bold" panose="02070303000000060000" pitchFamily="18" charset="77"/>
              </a:rPr>
              <a:t>6</a:t>
            </a:r>
            <a:endParaRPr lang="en-GB" sz="2400" dirty="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dirty="0"/>
              <a:t>© Xoserve </a:t>
            </a:r>
            <a:r>
              <a:rPr lang="en-US" dirty="0"/>
              <a:t>July 2025</a:t>
            </a:r>
          </a:p>
        </p:txBody>
      </p:sp>
      <p:pic>
        <p:nvPicPr>
          <p:cNvPr id="7" name="Picture 6" descr="A black and blue symbol&#10;&#10;AI-generated content may be incorrect.">
            <a:extLst>
              <a:ext uri="{FF2B5EF4-FFF2-40B4-BE49-F238E27FC236}">
                <a16:creationId xmlns:a16="http://schemas.microsoft.com/office/drawing/2014/main" id="{015DF473-9142-0B4F-62DD-8C5375C5E94A}"/>
              </a:ext>
            </a:extLst>
          </p:cNvPr>
          <p:cNvPicPr>
            <a:picLocks noChangeAspect="1"/>
          </p:cNvPicPr>
          <p:nvPr userDrawn="1"/>
        </p:nvPicPr>
        <p:blipFill>
          <a:blip r:embed="rId2"/>
          <a:stretch>
            <a:fillRect/>
          </a:stretch>
        </p:blipFill>
        <p:spPr>
          <a:xfrm>
            <a:off x="387556" y="444680"/>
            <a:ext cx="553782" cy="489174"/>
          </a:xfrm>
          <a:prstGeom prst="rect">
            <a:avLst/>
          </a:prstGeom>
        </p:spPr>
      </p:pic>
    </p:spTree>
    <p:extLst>
      <p:ext uri="{BB962C8B-B14F-4D97-AF65-F5344CB8AC3E}">
        <p14:creationId xmlns:p14="http://schemas.microsoft.com/office/powerpoint/2010/main" val="891796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3C23D10-C23C-D186-10A9-82808C0A243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500552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EE45A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C95171C7-CF21-1E00-4739-BACB2C38713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40109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7BAE5"/>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6AE23466-C1C6-B068-B1BD-23A6D52C196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421181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847F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294564A-2E55-FC58-F70F-D93560CC0EE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4276954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3" name="Date Placeholder 1">
            <a:extLst>
              <a:ext uri="{FF2B5EF4-FFF2-40B4-BE49-F238E27FC236}">
                <a16:creationId xmlns:a16="http://schemas.microsoft.com/office/drawing/2014/main" id="{F5A0A0BE-92F5-9A0E-07A8-6D53E38905F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6351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3" name="Date Placeholder 1">
            <a:extLst>
              <a:ext uri="{FF2B5EF4-FFF2-40B4-BE49-F238E27FC236}">
                <a16:creationId xmlns:a16="http://schemas.microsoft.com/office/drawing/2014/main" id="{F4FB581B-996D-F0E5-6F8C-6ACD2C7FE90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85786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3" name="Date Placeholder 1">
            <a:extLst>
              <a:ext uri="{FF2B5EF4-FFF2-40B4-BE49-F238E27FC236}">
                <a16:creationId xmlns:a16="http://schemas.microsoft.com/office/drawing/2014/main" id="{00F995BB-0450-20CF-DBF5-0B1035AF9A4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95898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6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3" name="Date Placeholder 1">
            <a:extLst>
              <a:ext uri="{FF2B5EF4-FFF2-40B4-BE49-F238E27FC236}">
                <a16:creationId xmlns:a16="http://schemas.microsoft.com/office/drawing/2014/main" id="{2293349F-F0C3-0CA4-7332-981775AD4A6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741196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508F61F8-3630-7296-B334-6E7D24791AD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74787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ersion 3">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923EA374-CC48-7783-FF52-F9C22836A37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615881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0851529D-7359-5D43-CE20-383F68D11C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330954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9406EEB3-CE7C-B7A3-A28C-4B5A8369E40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561858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chemeClr val="bg2"/>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7F789F4F-E058-4967-09DB-E93F7A4DC5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584087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ED7A1F00-E5B6-4A88-CAC5-2BC27BA4AA1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676311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tx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4692D95B-B8D9-91FE-3055-B13241F043F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41345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9756EDC-08F9-D451-E568-C6D1D53EDEA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023561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847F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710DB54-65C0-0FD5-7306-FF8A6E5943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6236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7E5E7-F9D7-BB01-7599-97A79902E99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28A5439-8077-5FEE-0A9B-974425BDD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B840596-6B23-E121-E687-C797DD5AAE66}"/>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5" name="Footer Placeholder 4">
            <a:extLst>
              <a:ext uri="{FF2B5EF4-FFF2-40B4-BE49-F238E27FC236}">
                <a16:creationId xmlns:a16="http://schemas.microsoft.com/office/drawing/2014/main" id="{058483AF-3419-03A1-521E-10D353B15CC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45D35A4-E71F-1DBD-4815-64648C628FAA}"/>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3200426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E6DD-9E1F-9C1D-2C9E-C722DB549C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1F1DEEE-E9B0-0688-9676-732EFE1477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36539B-AA12-F95D-B80A-2183602491D3}"/>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5" name="Footer Placeholder 4">
            <a:extLst>
              <a:ext uri="{FF2B5EF4-FFF2-40B4-BE49-F238E27FC236}">
                <a16:creationId xmlns:a16="http://schemas.microsoft.com/office/drawing/2014/main" id="{392B18D7-E742-67A9-A33C-CD4B7515449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527B3D9-F3B0-1B27-6210-20C085233FC5}"/>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474008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187A-285A-1B3B-E702-724076FD51F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ACF266B-85AB-02A1-A675-CEAB954DB4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7107143-8D1D-C102-2E59-88365447619E}"/>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5" name="Footer Placeholder 4">
            <a:extLst>
              <a:ext uri="{FF2B5EF4-FFF2-40B4-BE49-F238E27FC236}">
                <a16:creationId xmlns:a16="http://schemas.microsoft.com/office/drawing/2014/main" id="{5AC8839E-4517-3921-E701-EA1721B62A4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72A41A8-C798-6CFD-E976-0FE5720C43C1}"/>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828705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Version 4">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668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14D118A6-9D50-A742-DBC3-73C37B369F9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242531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0CDF1-5BD3-B51D-60E5-DC6126EF476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E384DF7-09C1-F608-19F5-D0D6C839DC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2047655-33B3-32D0-DDE4-061EB8A3C2F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03B1E50-BAE7-6FEE-312D-4C839F72DB9F}"/>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6" name="Footer Placeholder 5">
            <a:extLst>
              <a:ext uri="{FF2B5EF4-FFF2-40B4-BE49-F238E27FC236}">
                <a16:creationId xmlns:a16="http://schemas.microsoft.com/office/drawing/2014/main" id="{B5BF8A68-2597-8E65-5058-1D002669E26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E0E4D95-927A-BE4C-A627-B2D34DAA70D8}"/>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1435133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6595-E8F8-BEC4-EC8D-7215015997E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BE88994-6347-60CA-9101-ECDEC66B8B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8CC974-4ACC-0174-97DE-9517109A0C0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351DE8C-58B4-4BDA-8CEC-8EE92B26DF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8C914E-3782-814C-C8D1-E931690D56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0117E9D-EE3E-EE04-ACBD-D6733B74D10E}"/>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8" name="Footer Placeholder 7">
            <a:extLst>
              <a:ext uri="{FF2B5EF4-FFF2-40B4-BE49-F238E27FC236}">
                <a16:creationId xmlns:a16="http://schemas.microsoft.com/office/drawing/2014/main" id="{BFE28CA0-4E26-B083-D765-CD9F298DE9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03A4573-0862-9186-70C0-3A59DB5CFDDD}"/>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3208633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E4EF-AB87-2B6B-4A74-53CB9F332FD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E991D50-FD06-3160-1E5E-7AEBD216090F}"/>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4" name="Footer Placeholder 3">
            <a:extLst>
              <a:ext uri="{FF2B5EF4-FFF2-40B4-BE49-F238E27FC236}">
                <a16:creationId xmlns:a16="http://schemas.microsoft.com/office/drawing/2014/main" id="{AC768D91-9660-7098-AD9F-21FC9C7B8D2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7FFCE13-C686-99CC-51B1-C221504A7EEC}"/>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3479476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EFD51-CEDA-9EDD-D02A-32D0F80644CA}"/>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3" name="Footer Placeholder 2">
            <a:extLst>
              <a:ext uri="{FF2B5EF4-FFF2-40B4-BE49-F238E27FC236}">
                <a16:creationId xmlns:a16="http://schemas.microsoft.com/office/drawing/2014/main" id="{F17ABA75-E7B2-3F86-E6BF-1556665EC86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7CF85098-D505-F295-10B5-D26E62EFACAF}"/>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23555242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CAB5-2C93-61C8-92F2-AC49C474C1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3325842-32B8-8F79-5A96-508854557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9A73F29-C497-9AAB-CDC1-00E9FE3F6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7C176A-CD05-8F05-3EB4-237600CF0339}"/>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6" name="Footer Placeholder 5">
            <a:extLst>
              <a:ext uri="{FF2B5EF4-FFF2-40B4-BE49-F238E27FC236}">
                <a16:creationId xmlns:a16="http://schemas.microsoft.com/office/drawing/2014/main" id="{7856CA19-9115-BE0F-C2F7-2AD8B9043E6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0AEDD89-29EE-3E98-E3CE-E58E408DA661}"/>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3934317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3CD3-5B03-F2C4-E8F7-0EC493B546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01CD382-EF64-CC42-6FF7-64097A1E12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70BD5C86-4D9C-EAB4-AE2E-07444AE30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4DDD9C-CE2D-0AAA-0918-7AF2C20482AF}"/>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6" name="Footer Placeholder 5">
            <a:extLst>
              <a:ext uri="{FF2B5EF4-FFF2-40B4-BE49-F238E27FC236}">
                <a16:creationId xmlns:a16="http://schemas.microsoft.com/office/drawing/2014/main" id="{120664F8-81FD-B6C8-FA92-A30006F88C2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108A5BC-D111-931B-254C-1001AA3A082F}"/>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838958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4C25-079D-30F0-1B19-CCF74DB968E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578E9F7-161A-5417-3E7D-D524094FBC0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86CBC0F-937B-A2A3-A8A9-EA74EFAB8A56}"/>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5" name="Footer Placeholder 4">
            <a:extLst>
              <a:ext uri="{FF2B5EF4-FFF2-40B4-BE49-F238E27FC236}">
                <a16:creationId xmlns:a16="http://schemas.microsoft.com/office/drawing/2014/main" id="{8C2FC399-960B-AEA9-BABA-1CAC60CFE3F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423FF02-E24D-56AA-6652-E25B027E84E8}"/>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1432126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6BDB91-3172-D46B-F905-8AD5775F06E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36F4238-48D5-1C4B-9EA1-E188EB41668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8DD1B7-E169-B0A0-0A19-E19AE0B4C984}"/>
              </a:ext>
            </a:extLst>
          </p:cNvPr>
          <p:cNvSpPr>
            <a:spLocks noGrp="1"/>
          </p:cNvSpPr>
          <p:nvPr>
            <p:ph type="dt" sz="half" idx="10"/>
          </p:nvPr>
        </p:nvSpPr>
        <p:spPr/>
        <p:txBody>
          <a:bodyPr/>
          <a:lstStyle/>
          <a:p>
            <a:fld id="{78B1A09D-1747-4A38-AF49-4BB81AD22943}" type="datetimeFigureOut">
              <a:rPr lang="en-GB" smtClean="0"/>
              <a:t>08/05/2026</a:t>
            </a:fld>
            <a:endParaRPr lang="en-GB" dirty="0"/>
          </a:p>
        </p:txBody>
      </p:sp>
      <p:sp>
        <p:nvSpPr>
          <p:cNvPr id="5" name="Footer Placeholder 4">
            <a:extLst>
              <a:ext uri="{FF2B5EF4-FFF2-40B4-BE49-F238E27FC236}">
                <a16:creationId xmlns:a16="http://schemas.microsoft.com/office/drawing/2014/main" id="{B20C0410-F084-0D0B-E7DD-A2411C5A649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4DC82DF-610E-DF40-14EC-298CABACC78B}"/>
              </a:ext>
            </a:extLst>
          </p:cNvPr>
          <p:cNvSpPr>
            <a:spLocks noGrp="1"/>
          </p:cNvSpPr>
          <p:nvPr>
            <p:ph type="sldNum" sz="quarter" idx="12"/>
          </p:nvPr>
        </p:nvSpPr>
        <p:spPr/>
        <p:txBody>
          <a:bodyPr/>
          <a:lstStyle/>
          <a:p>
            <a:fld id="{2E8C8711-0824-4E01-AA44-7837EA56229E}" type="slidenum">
              <a:rPr lang="en-GB" smtClean="0"/>
              <a:t>‹#›</a:t>
            </a:fld>
            <a:endParaRPr lang="en-GB" dirty="0"/>
          </a:p>
        </p:txBody>
      </p:sp>
    </p:spTree>
    <p:extLst>
      <p:ext uri="{BB962C8B-B14F-4D97-AF65-F5344CB8AC3E}">
        <p14:creationId xmlns:p14="http://schemas.microsoft.com/office/powerpoint/2010/main" val="159597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Version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8C9E1-9FF3-E411-91EA-389A5C83E6BC}"/>
              </a:ext>
            </a:extLst>
          </p:cNvPr>
          <p:cNvSpPr>
            <a:spLocks noGrp="1"/>
          </p:cNvSpPr>
          <p:nvPr>
            <p:ph type="dt" sz="half" idx="10"/>
          </p:nvPr>
        </p:nvSpPr>
        <p:spPr>
          <a:xfrm>
            <a:off x="838200" y="6356350"/>
            <a:ext cx="2743200" cy="365125"/>
          </a:xfrm>
          <a:prstGeom prst="rect">
            <a:avLst/>
          </a:prstGeom>
        </p:spPr>
        <p:txBody>
          <a:bodyPr/>
          <a:lstStyle/>
          <a:p>
            <a:fld id="{3427D54D-D3A4-4F80-9067-507D13E9518F}" type="datetime4">
              <a:rPr lang="en-US" smtClean="0"/>
              <a:t>May 8, 2026</a:t>
            </a:fld>
            <a:endParaRPr lang="en-US" dirty="0"/>
          </a:p>
        </p:txBody>
      </p:sp>
      <p:sp>
        <p:nvSpPr>
          <p:cNvPr id="3" name="Footer Placeholder 2">
            <a:extLst>
              <a:ext uri="{FF2B5EF4-FFF2-40B4-BE49-F238E27FC236}">
                <a16:creationId xmlns:a16="http://schemas.microsoft.com/office/drawing/2014/main" id="{42835C8F-E7B6-BCE0-4ECB-685385DE75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8A5BCD8-9704-24AB-FEA0-1B4537727D78}"/>
              </a:ext>
            </a:extLst>
          </p:cNvPr>
          <p:cNvSpPr>
            <a:spLocks noGrp="1"/>
          </p:cNvSpPr>
          <p:nvPr>
            <p:ph type="sldNum" sz="quarter" idx="12"/>
          </p:nvPr>
        </p:nvSpPr>
        <p:spPr/>
        <p:txBody>
          <a:bodyPr/>
          <a:lstStyle/>
          <a:p>
            <a:fld id="{49E4B518-46CA-334E-8F36-AEA2CE8D45C4}" type="slidenum">
              <a:rPr lang="en-US" smtClean="0"/>
              <a:t>‹#›</a:t>
            </a:fld>
            <a:endParaRPr lang="en-US" dirty="0"/>
          </a:p>
        </p:txBody>
      </p:sp>
      <p:pic>
        <p:nvPicPr>
          <p:cNvPr id="5" name="Picture 4" descr="A blue and pink light&#10;&#10;AI-generated content may be incorrect.">
            <a:extLst>
              <a:ext uri="{FF2B5EF4-FFF2-40B4-BE49-F238E27FC236}">
                <a16:creationId xmlns:a16="http://schemas.microsoft.com/office/drawing/2014/main" id="{8DDEEEEC-7A7E-F7CA-B2F8-927F4A57E15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letter on a black background&#10;&#10;AI-generated content may be incorrect.">
            <a:extLst>
              <a:ext uri="{FF2B5EF4-FFF2-40B4-BE49-F238E27FC236}">
                <a16:creationId xmlns:a16="http://schemas.microsoft.com/office/drawing/2014/main" id="{E77301A4-E33F-5513-DBD8-CB80C91A9411}"/>
              </a:ext>
            </a:extLst>
          </p:cNvPr>
          <p:cNvPicPr>
            <a:picLocks noChangeAspect="1"/>
          </p:cNvPicPr>
          <p:nvPr userDrawn="1"/>
        </p:nvPicPr>
        <p:blipFill>
          <a:blip r:embed="rId3"/>
          <a:stretch>
            <a:fillRect/>
          </a:stretch>
        </p:blipFill>
        <p:spPr>
          <a:xfrm>
            <a:off x="3950313" y="1083492"/>
            <a:ext cx="4291374" cy="710760"/>
          </a:xfrm>
          <a:prstGeom prst="rect">
            <a:avLst/>
          </a:prstGeom>
        </p:spPr>
      </p:pic>
      <p:sp>
        <p:nvSpPr>
          <p:cNvPr id="6" name="Title 1">
            <a:extLst>
              <a:ext uri="{FF2B5EF4-FFF2-40B4-BE49-F238E27FC236}">
                <a16:creationId xmlns:a16="http://schemas.microsoft.com/office/drawing/2014/main" id="{DC73CF81-8119-0439-393D-11A6AB9A236C}"/>
              </a:ext>
            </a:extLst>
          </p:cNvPr>
          <p:cNvSpPr>
            <a:spLocks noGrp="1"/>
          </p:cNvSpPr>
          <p:nvPr>
            <p:ph type="ctrTitle" hasCustomPrompt="1"/>
          </p:nvPr>
        </p:nvSpPr>
        <p:spPr>
          <a:xfrm>
            <a:off x="1524000" y="2165184"/>
            <a:ext cx="9144000" cy="696898"/>
          </a:xfrm>
        </p:spPr>
        <p:txBody>
          <a:bodyPr anchor="ctr">
            <a:normAutofit/>
          </a:bodyPr>
          <a:lstStyle>
            <a:lvl1pPr algn="ctr">
              <a:lnSpc>
                <a:spcPct val="100000"/>
              </a:lnSpc>
              <a:defRPr sz="3600">
                <a:solidFill>
                  <a:schemeClr val="bg1"/>
                </a:solidFill>
              </a:defRPr>
            </a:lvl1pPr>
          </a:lstStyle>
          <a:p>
            <a:r>
              <a:rPr lang="en-US"/>
              <a:t>Click to Add Headline</a:t>
            </a:r>
          </a:p>
        </p:txBody>
      </p:sp>
      <p:sp>
        <p:nvSpPr>
          <p:cNvPr id="8" name="Subtitle 2">
            <a:extLst>
              <a:ext uri="{FF2B5EF4-FFF2-40B4-BE49-F238E27FC236}">
                <a16:creationId xmlns:a16="http://schemas.microsoft.com/office/drawing/2014/main" id="{C88F216E-E551-6795-8862-7F0A45FF617F}"/>
              </a:ext>
            </a:extLst>
          </p:cNvPr>
          <p:cNvSpPr>
            <a:spLocks noGrp="1"/>
          </p:cNvSpPr>
          <p:nvPr>
            <p:ph type="subTitle" idx="1" hasCustomPrompt="1"/>
          </p:nvPr>
        </p:nvSpPr>
        <p:spPr>
          <a:xfrm>
            <a:off x="1524000" y="2953625"/>
            <a:ext cx="9144000" cy="449101"/>
          </a:xfrm>
        </p:spPr>
        <p:txBody>
          <a:bodyPr anchor="ctr">
            <a:normAutofit/>
          </a:bodyPr>
          <a:lstStyle>
            <a:lvl1pPr marL="0" indent="0" algn="ctr">
              <a:lnSpc>
                <a:spcPct val="100000"/>
              </a:lnSpc>
              <a:spcBef>
                <a:spcPts val="0"/>
              </a:spcBef>
              <a:buNone/>
              <a:defRPr sz="2000" b="1"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pic>
        <p:nvPicPr>
          <p:cNvPr id="9" name="Picture 8">
            <a:extLst>
              <a:ext uri="{FF2B5EF4-FFF2-40B4-BE49-F238E27FC236}">
                <a16:creationId xmlns:a16="http://schemas.microsoft.com/office/drawing/2014/main" id="{D8B3AB4B-E3FD-C63D-55EB-8B0E553DCC8C}"/>
              </a:ext>
            </a:extLst>
          </p:cNvPr>
          <p:cNvPicPr>
            <a:picLocks noChangeAspect="1"/>
          </p:cNvPicPr>
          <p:nvPr userDrawn="1"/>
        </p:nvPicPr>
        <p:blipFill>
          <a:blip r:embed="rId4"/>
          <a:stretch>
            <a:fillRect/>
          </a:stretch>
        </p:blipFill>
        <p:spPr>
          <a:xfrm>
            <a:off x="4064977" y="6260971"/>
            <a:ext cx="3886200" cy="296091"/>
          </a:xfrm>
          <a:prstGeom prst="rect">
            <a:avLst/>
          </a:prstGeom>
        </p:spPr>
      </p:pic>
    </p:spTree>
    <p:extLst>
      <p:ext uri="{BB962C8B-B14F-4D97-AF65-F5344CB8AC3E}">
        <p14:creationId xmlns:p14="http://schemas.microsoft.com/office/powerpoint/2010/main" val="268950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descr="A blue and purple background&#10;&#10;AI-generated content may be incorrect.">
            <a:extLst>
              <a:ext uri="{FF2B5EF4-FFF2-40B4-BE49-F238E27FC236}">
                <a16:creationId xmlns:a16="http://schemas.microsoft.com/office/drawing/2014/main" id="{DEA67573-2F92-CFC5-DD6E-D2B9A6E661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415E95-EFB1-B861-60B7-114DAD5C96F6}"/>
              </a:ext>
            </a:extLst>
          </p:cNvPr>
          <p:cNvSpPr>
            <a:spLocks noGrp="1"/>
          </p:cNvSpPr>
          <p:nvPr>
            <p:ph type="title"/>
          </p:nvPr>
        </p:nvSpPr>
        <p:spPr>
          <a:xfrm>
            <a:off x="831850" y="712150"/>
            <a:ext cx="4776470" cy="3189290"/>
          </a:xfrm>
        </p:spPr>
        <p:txBody>
          <a:bodyPr anchor="b">
            <a:normAutofit/>
          </a:bodyPr>
          <a:lstStyle>
            <a:lvl1pPr>
              <a:lnSpc>
                <a:spcPct val="100000"/>
              </a:lnSpc>
              <a:spcBef>
                <a:spcPts val="0"/>
              </a:spcBef>
              <a:defRPr sz="400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EF20FE9-FC5A-AB82-F953-4E6DF424C080}"/>
              </a:ext>
            </a:extLst>
          </p:cNvPr>
          <p:cNvSpPr>
            <a:spLocks noGrp="1"/>
          </p:cNvSpPr>
          <p:nvPr>
            <p:ph type="body" idx="1" hasCustomPrompt="1"/>
          </p:nvPr>
        </p:nvSpPr>
        <p:spPr>
          <a:xfrm>
            <a:off x="831850" y="4190682"/>
            <a:ext cx="4776470" cy="558799"/>
          </a:xfrm>
        </p:spPr>
        <p:txBody>
          <a:bodyPr anchor="ctr">
            <a:normAutofit/>
          </a:bodyPr>
          <a:lstStyle>
            <a:lvl1pPr marL="0" indent="0">
              <a:lnSpc>
                <a:spcPct val="100000"/>
              </a:lnSpc>
              <a:spcBef>
                <a:spcPts val="0"/>
              </a:spcBef>
              <a:buNone/>
              <a:defRPr sz="2000" b="1">
                <a:solidFill>
                  <a:srgbClr val="EE45AC"/>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5" name="Footer Placeholder 4">
            <a:extLst>
              <a:ext uri="{FF2B5EF4-FFF2-40B4-BE49-F238E27FC236}">
                <a16:creationId xmlns:a16="http://schemas.microsoft.com/office/drawing/2014/main" id="{E315CE18-F55C-A69B-4BBA-4812C55795B6}"/>
              </a:ext>
            </a:extLst>
          </p:cNvPr>
          <p:cNvSpPr>
            <a:spLocks noGrp="1"/>
          </p:cNvSpPr>
          <p:nvPr>
            <p:ph type="ftr" sz="quarter" idx="11"/>
          </p:nvPr>
        </p:nvSpPr>
        <p:spPr/>
        <p:txBody>
          <a:bodyPr/>
          <a:lstStyle/>
          <a:p>
            <a:endParaRPr lang="en-US" dirty="0"/>
          </a:p>
        </p:txBody>
      </p:sp>
      <p:pic>
        <p:nvPicPr>
          <p:cNvPr id="10" name="Picture 9" descr="A white letter on a black background&#10;&#10;AI-generated content may be incorrect.">
            <a:extLst>
              <a:ext uri="{FF2B5EF4-FFF2-40B4-BE49-F238E27FC236}">
                <a16:creationId xmlns:a16="http://schemas.microsoft.com/office/drawing/2014/main" id="{25963CEA-379C-5800-F08A-2E27BE29F540}"/>
              </a:ext>
            </a:extLst>
          </p:cNvPr>
          <p:cNvPicPr>
            <a:picLocks noChangeAspect="1"/>
          </p:cNvPicPr>
          <p:nvPr userDrawn="1"/>
        </p:nvPicPr>
        <p:blipFill>
          <a:blip r:embed="rId3"/>
          <a:stretch>
            <a:fillRect/>
          </a:stretch>
        </p:blipFill>
        <p:spPr>
          <a:xfrm>
            <a:off x="806450" y="5531948"/>
            <a:ext cx="3785870" cy="627036"/>
          </a:xfrm>
          <a:prstGeom prst="rect">
            <a:avLst/>
          </a:prstGeom>
        </p:spPr>
      </p:pic>
      <p:sp>
        <p:nvSpPr>
          <p:cNvPr id="4" name="Date Placeholder 1">
            <a:extLst>
              <a:ext uri="{FF2B5EF4-FFF2-40B4-BE49-F238E27FC236}">
                <a16:creationId xmlns:a16="http://schemas.microsoft.com/office/drawing/2014/main" id="{5487E086-FED7-594E-5EA0-B9D85C91D3B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46619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20" name="Picture 19" descr="A black and blue symbol&#10;&#10;AI-generated content may be incorrect.">
            <a:extLst>
              <a:ext uri="{FF2B5EF4-FFF2-40B4-BE49-F238E27FC236}">
                <a16:creationId xmlns:a16="http://schemas.microsoft.com/office/drawing/2014/main" id="{20E09215-C3CD-F354-B2E7-DEA6AAA0A718}"/>
              </a:ext>
            </a:extLst>
          </p:cNvPr>
          <p:cNvPicPr>
            <a:picLocks noChangeAspect="1"/>
          </p:cNvPicPr>
          <p:nvPr userDrawn="1"/>
        </p:nvPicPr>
        <p:blipFill>
          <a:blip r:embed="rId3"/>
          <a:stretch>
            <a:fillRect/>
          </a:stretch>
        </p:blipFill>
        <p:spPr>
          <a:xfrm>
            <a:off x="371789" y="439420"/>
            <a:ext cx="553782" cy="489174"/>
          </a:xfrm>
          <a:prstGeom prst="rect">
            <a:avLst/>
          </a:prstGeom>
        </p:spPr>
      </p:pic>
      <p:grpSp>
        <p:nvGrpSpPr>
          <p:cNvPr id="28" name="Group 27">
            <a:extLst>
              <a:ext uri="{FF2B5EF4-FFF2-40B4-BE49-F238E27FC236}">
                <a16:creationId xmlns:a16="http://schemas.microsoft.com/office/drawing/2014/main" id="{6C581095-D764-29CD-721C-44F34163B4FC}"/>
              </a:ext>
            </a:extLst>
          </p:cNvPr>
          <p:cNvGrpSpPr/>
          <p:nvPr userDrawn="1"/>
        </p:nvGrpSpPr>
        <p:grpSpPr>
          <a:xfrm>
            <a:off x="371789" y="1428703"/>
            <a:ext cx="11358095" cy="4419438"/>
            <a:chOff x="838200" y="1286686"/>
            <a:chExt cx="11041868" cy="4284627"/>
          </a:xfrm>
        </p:grpSpPr>
        <p:grpSp>
          <p:nvGrpSpPr>
            <p:cNvPr id="27" name="Group 26">
              <a:extLst>
                <a:ext uri="{FF2B5EF4-FFF2-40B4-BE49-F238E27FC236}">
                  <a16:creationId xmlns:a16="http://schemas.microsoft.com/office/drawing/2014/main" id="{E003B678-F5DF-8BB2-0565-76D5F5CEF88A}"/>
                </a:ext>
              </a:extLst>
            </p:cNvPr>
            <p:cNvGrpSpPr/>
            <p:nvPr userDrawn="1"/>
          </p:nvGrpSpPr>
          <p:grpSpPr>
            <a:xfrm>
              <a:off x="838200" y="1286686"/>
              <a:ext cx="3540498" cy="4284627"/>
              <a:chOff x="838200" y="1286686"/>
              <a:chExt cx="3540498" cy="4284627"/>
            </a:xfrm>
          </p:grpSpPr>
          <p:sp>
            <p:nvSpPr>
              <p:cNvPr id="8" name="Rectangle 7">
                <a:extLst>
                  <a:ext uri="{FF2B5EF4-FFF2-40B4-BE49-F238E27FC236}">
                    <a16:creationId xmlns:a16="http://schemas.microsoft.com/office/drawing/2014/main" id="{6C1D2782-F90A-F5AB-E0F7-E08D34E56DB1}"/>
                  </a:ext>
                </a:extLst>
              </p:cNvPr>
              <p:cNvSpPr/>
              <p:nvPr userDrawn="1"/>
            </p:nvSpPr>
            <p:spPr>
              <a:xfrm>
                <a:off x="83820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2B4BCC9-248C-6636-CD47-41153A2E55D2}"/>
                  </a:ext>
                </a:extLst>
              </p:cNvPr>
              <p:cNvSpPr/>
              <p:nvPr userDrawn="1"/>
            </p:nvSpPr>
            <p:spPr>
              <a:xfrm>
                <a:off x="838200" y="1286686"/>
                <a:ext cx="3540498" cy="882502"/>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2233"/>
                  </a:solidFill>
                </a:endParaRPr>
              </a:p>
            </p:txBody>
          </p:sp>
        </p:grpSp>
        <p:grpSp>
          <p:nvGrpSpPr>
            <p:cNvPr id="26" name="Group 25">
              <a:extLst>
                <a:ext uri="{FF2B5EF4-FFF2-40B4-BE49-F238E27FC236}">
                  <a16:creationId xmlns:a16="http://schemas.microsoft.com/office/drawing/2014/main" id="{71EB544F-7D91-9EE7-FFF3-19EFD1616591}"/>
                </a:ext>
              </a:extLst>
            </p:cNvPr>
            <p:cNvGrpSpPr/>
            <p:nvPr userDrawn="1"/>
          </p:nvGrpSpPr>
          <p:grpSpPr>
            <a:xfrm>
              <a:off x="4588885" y="1286686"/>
              <a:ext cx="3540498" cy="4284627"/>
              <a:chOff x="4602480" y="1286686"/>
              <a:chExt cx="3540498" cy="4284627"/>
            </a:xfrm>
          </p:grpSpPr>
          <p:sp>
            <p:nvSpPr>
              <p:cNvPr id="21" name="Rectangle 20">
                <a:extLst>
                  <a:ext uri="{FF2B5EF4-FFF2-40B4-BE49-F238E27FC236}">
                    <a16:creationId xmlns:a16="http://schemas.microsoft.com/office/drawing/2014/main" id="{3148B154-DC91-E172-F8D6-5F689535D517}"/>
                  </a:ext>
                </a:extLst>
              </p:cNvPr>
              <p:cNvSpPr/>
              <p:nvPr userDrawn="1"/>
            </p:nvSpPr>
            <p:spPr>
              <a:xfrm>
                <a:off x="460248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6FB17F3-B2E0-B994-3EA5-2BF279AFAD6F}"/>
                  </a:ext>
                </a:extLst>
              </p:cNvPr>
              <p:cNvSpPr/>
              <p:nvPr userDrawn="1"/>
            </p:nvSpPr>
            <p:spPr>
              <a:xfrm>
                <a:off x="4602480" y="1286686"/>
                <a:ext cx="3540498" cy="882502"/>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2233"/>
                  </a:solidFill>
                </a:endParaRPr>
              </a:p>
            </p:txBody>
          </p:sp>
        </p:grpSp>
        <p:grpSp>
          <p:nvGrpSpPr>
            <p:cNvPr id="25" name="Group 24">
              <a:extLst>
                <a:ext uri="{FF2B5EF4-FFF2-40B4-BE49-F238E27FC236}">
                  <a16:creationId xmlns:a16="http://schemas.microsoft.com/office/drawing/2014/main" id="{BAF744A6-9DBD-B042-E48E-2432600D58EE}"/>
                </a:ext>
              </a:extLst>
            </p:cNvPr>
            <p:cNvGrpSpPr/>
            <p:nvPr userDrawn="1"/>
          </p:nvGrpSpPr>
          <p:grpSpPr>
            <a:xfrm>
              <a:off x="8339570" y="1286686"/>
              <a:ext cx="3540498" cy="4284627"/>
              <a:chOff x="8339570" y="1286686"/>
              <a:chExt cx="3540498" cy="4284627"/>
            </a:xfrm>
          </p:grpSpPr>
          <p:sp>
            <p:nvSpPr>
              <p:cNvPr id="23" name="Rectangle 22">
                <a:extLst>
                  <a:ext uri="{FF2B5EF4-FFF2-40B4-BE49-F238E27FC236}">
                    <a16:creationId xmlns:a16="http://schemas.microsoft.com/office/drawing/2014/main" id="{0BA3E5F2-D626-8C0D-F0CB-76B95CF7D263}"/>
                  </a:ext>
                </a:extLst>
              </p:cNvPr>
              <p:cNvSpPr/>
              <p:nvPr userDrawn="1"/>
            </p:nvSpPr>
            <p:spPr>
              <a:xfrm>
                <a:off x="833957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5C02FD1-182C-F026-5811-606586E7F433}"/>
                  </a:ext>
                </a:extLst>
              </p:cNvPr>
              <p:cNvSpPr/>
              <p:nvPr userDrawn="1"/>
            </p:nvSpPr>
            <p:spPr>
              <a:xfrm>
                <a:off x="8339570" y="1286686"/>
                <a:ext cx="3540498" cy="882502"/>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2233"/>
                  </a:solidFill>
                </a:endParaRPr>
              </a:p>
            </p:txBody>
          </p:sp>
        </p:grpSp>
      </p:grpSp>
      <p:sp>
        <p:nvSpPr>
          <p:cNvPr id="30" name="Text Placeholder 29">
            <a:extLst>
              <a:ext uri="{FF2B5EF4-FFF2-40B4-BE49-F238E27FC236}">
                <a16:creationId xmlns:a16="http://schemas.microsoft.com/office/drawing/2014/main" id="{E508D1EA-6B92-5C7A-7C5B-7D7DE84B94F4}"/>
              </a:ext>
            </a:extLst>
          </p:cNvPr>
          <p:cNvSpPr>
            <a:spLocks noGrp="1"/>
          </p:cNvSpPr>
          <p:nvPr>
            <p:ph type="body" sz="quarter" idx="11" hasCustomPrompt="1"/>
          </p:nvPr>
        </p:nvSpPr>
        <p:spPr>
          <a:xfrm>
            <a:off x="560833" y="1578864"/>
            <a:ext cx="3282236" cy="589661"/>
          </a:xfrm>
        </p:spPr>
        <p:txBody>
          <a:bodyPr anchor="ctr">
            <a:normAutofit/>
          </a:bodyPr>
          <a:lstStyle>
            <a:lvl1pPr>
              <a:lnSpc>
                <a:spcPct val="100000"/>
              </a:lnSpc>
              <a:spcBef>
                <a:spcPts val="0"/>
              </a:spcBef>
              <a:defRPr sz="2000" b="1">
                <a:solidFill>
                  <a:schemeClr val="bg2"/>
                </a:solidFill>
                <a:latin typeface="Quicksand Bold" pitchFamily="2" charset="0"/>
              </a:defRPr>
            </a:lvl1pPr>
          </a:lstStyle>
          <a:p>
            <a:pPr lvl="0"/>
            <a:r>
              <a:rPr lang="en-US"/>
              <a:t>TEXT HERE</a:t>
            </a:r>
          </a:p>
        </p:txBody>
      </p:sp>
      <p:sp>
        <p:nvSpPr>
          <p:cNvPr id="31" name="Text Placeholder 29">
            <a:extLst>
              <a:ext uri="{FF2B5EF4-FFF2-40B4-BE49-F238E27FC236}">
                <a16:creationId xmlns:a16="http://schemas.microsoft.com/office/drawing/2014/main" id="{BDBAA23D-EED0-1A9B-FFD6-5B8AB6F1034A}"/>
              </a:ext>
            </a:extLst>
          </p:cNvPr>
          <p:cNvSpPr>
            <a:spLocks noGrp="1"/>
          </p:cNvSpPr>
          <p:nvPr>
            <p:ph type="body" sz="quarter" idx="12" hasCustomPrompt="1"/>
          </p:nvPr>
        </p:nvSpPr>
        <p:spPr>
          <a:xfrm>
            <a:off x="4398733"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2" name="Text Placeholder 29">
            <a:extLst>
              <a:ext uri="{FF2B5EF4-FFF2-40B4-BE49-F238E27FC236}">
                <a16:creationId xmlns:a16="http://schemas.microsoft.com/office/drawing/2014/main" id="{DB8143F1-CF25-C577-195A-E4F46AA85737}"/>
              </a:ext>
            </a:extLst>
          </p:cNvPr>
          <p:cNvSpPr>
            <a:spLocks noGrp="1"/>
          </p:cNvSpPr>
          <p:nvPr>
            <p:ph type="body" sz="quarter" idx="13" hasCustomPrompt="1"/>
          </p:nvPr>
        </p:nvSpPr>
        <p:spPr>
          <a:xfrm>
            <a:off x="8271358"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3" name="Text Placeholder 29">
            <a:extLst>
              <a:ext uri="{FF2B5EF4-FFF2-40B4-BE49-F238E27FC236}">
                <a16:creationId xmlns:a16="http://schemas.microsoft.com/office/drawing/2014/main" id="{A8786537-7660-671E-D7F4-B22953F893C6}"/>
              </a:ext>
            </a:extLst>
          </p:cNvPr>
          <p:cNvSpPr>
            <a:spLocks noGrp="1"/>
          </p:cNvSpPr>
          <p:nvPr>
            <p:ph type="body" sz="quarter" idx="14" hasCustomPrompt="1"/>
          </p:nvPr>
        </p:nvSpPr>
        <p:spPr>
          <a:xfrm>
            <a:off x="5608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4" name="Text Placeholder 29">
            <a:extLst>
              <a:ext uri="{FF2B5EF4-FFF2-40B4-BE49-F238E27FC236}">
                <a16:creationId xmlns:a16="http://schemas.microsoft.com/office/drawing/2014/main" id="{1CAF6D60-BAF0-49F4-FC51-9D4FEE5236AE}"/>
              </a:ext>
            </a:extLst>
          </p:cNvPr>
          <p:cNvSpPr>
            <a:spLocks noGrp="1"/>
          </p:cNvSpPr>
          <p:nvPr>
            <p:ph type="body" sz="quarter" idx="15" hasCustomPrompt="1"/>
          </p:nvPr>
        </p:nvSpPr>
        <p:spPr>
          <a:xfrm>
            <a:off x="43987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5" name="Text Placeholder 29">
            <a:extLst>
              <a:ext uri="{FF2B5EF4-FFF2-40B4-BE49-F238E27FC236}">
                <a16:creationId xmlns:a16="http://schemas.microsoft.com/office/drawing/2014/main" id="{4F689B8E-05D4-9C4A-A2F4-43D173092070}"/>
              </a:ext>
            </a:extLst>
          </p:cNvPr>
          <p:cNvSpPr>
            <a:spLocks noGrp="1"/>
          </p:cNvSpPr>
          <p:nvPr>
            <p:ph type="body" sz="quarter" idx="16" hasCustomPrompt="1"/>
          </p:nvPr>
        </p:nvSpPr>
        <p:spPr>
          <a:xfrm>
            <a:off x="8267819"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 name="Date Placeholder 1">
            <a:extLst>
              <a:ext uri="{FF2B5EF4-FFF2-40B4-BE49-F238E27FC236}">
                <a16:creationId xmlns:a16="http://schemas.microsoft.com/office/drawing/2014/main" id="{EF4922AC-4571-E9DD-8A28-ED1BD0EC856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78317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8226" y="1053297"/>
            <a:ext cx="4543532" cy="2451903"/>
          </a:xfrm>
        </p:spPr>
        <p:txBody>
          <a:bodyPr anchor="t">
            <a:normAutofit/>
          </a:bodyPr>
          <a:lstStyle>
            <a:lvl1pPr>
              <a:defRPr sz="4000"/>
            </a:lvl1pPr>
          </a:lstStyle>
          <a:p>
            <a:r>
              <a:rPr lang="en-GB"/>
              <a:t>Click to edit Master title style</a:t>
            </a:r>
            <a:endParaRPr lang="en-US"/>
          </a:p>
        </p:txBody>
      </p:sp>
      <p:sp>
        <p:nvSpPr>
          <p:cNvPr id="50" name="Freeform: Shape 49">
            <a:extLst>
              <a:ext uri="{FF2B5EF4-FFF2-40B4-BE49-F238E27FC236}">
                <a16:creationId xmlns:a16="http://schemas.microsoft.com/office/drawing/2014/main" id="{E215F7BA-DCDE-512E-FB12-0B367B1FA763}"/>
              </a:ext>
            </a:extLst>
          </p:cNvPr>
          <p:cNvSpPr/>
          <p:nvPr userDrawn="1"/>
        </p:nvSpPr>
        <p:spPr>
          <a:xfrm>
            <a:off x="0" y="4540642"/>
            <a:ext cx="5623560" cy="1388779"/>
          </a:xfrm>
          <a:custGeom>
            <a:avLst/>
            <a:gdLst>
              <a:gd name="connsiteX0" fmla="*/ 0 w 5623560"/>
              <a:gd name="connsiteY0" fmla="*/ 0 h 1388779"/>
              <a:gd name="connsiteX1" fmla="*/ 5465211 w 5623560"/>
              <a:gd name="connsiteY1" fmla="*/ 0 h 1388779"/>
              <a:gd name="connsiteX2" fmla="*/ 5623560 w 5623560"/>
              <a:gd name="connsiteY2" fmla="*/ 158349 h 1388779"/>
              <a:gd name="connsiteX3" fmla="*/ 5623560 w 5623560"/>
              <a:gd name="connsiteY3" fmla="*/ 1230430 h 1388779"/>
              <a:gd name="connsiteX4" fmla="*/ 5465211 w 5623560"/>
              <a:gd name="connsiteY4" fmla="*/ 1388779 h 1388779"/>
              <a:gd name="connsiteX5" fmla="*/ 0 w 5623560"/>
              <a:gd name="connsiteY5" fmla="*/ 1388779 h 138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1388779">
                <a:moveTo>
                  <a:pt x="0" y="0"/>
                </a:moveTo>
                <a:lnTo>
                  <a:pt x="5465211" y="0"/>
                </a:lnTo>
                <a:cubicBezTo>
                  <a:pt x="5552665" y="0"/>
                  <a:pt x="5623560" y="70895"/>
                  <a:pt x="5623560" y="158349"/>
                </a:cubicBezTo>
                <a:lnTo>
                  <a:pt x="5623560" y="1230430"/>
                </a:lnTo>
                <a:cubicBezTo>
                  <a:pt x="5623560" y="1317884"/>
                  <a:pt x="5552665" y="1388779"/>
                  <a:pt x="5465211" y="1388779"/>
                </a:cubicBezTo>
                <a:lnTo>
                  <a:pt x="0" y="1388779"/>
                </a:lnTo>
                <a:close/>
              </a:path>
            </a:pathLst>
          </a:cu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58226" y="3681199"/>
            <a:ext cx="4528291" cy="558799"/>
          </a:xfrm>
        </p:spPr>
        <p:txBody>
          <a:bodyPr anchor="ctr"/>
          <a:lstStyle>
            <a:lvl1pPr marL="0" indent="0">
              <a:lnSpc>
                <a:spcPct val="100000"/>
              </a:lnSpc>
              <a:spcBef>
                <a:spcPts val="0"/>
              </a:spcBef>
              <a:buNone/>
              <a:defRPr sz="24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5913121" y="1899920"/>
            <a:ext cx="5939656" cy="4029502"/>
          </a:xfrm>
        </p:spPr>
        <p:txBody>
          <a:bodyPr anchor="t">
            <a:normAutofit/>
          </a:bodyPr>
          <a:lstStyle>
            <a:lvl1pPr>
              <a:lnSpc>
                <a:spcPct val="100000"/>
              </a:lnSpc>
              <a:spcBef>
                <a:spcPts val="0"/>
              </a:spcBef>
              <a:defRPr sz="1600" b="0">
                <a:solidFill>
                  <a:srgbClr val="212232"/>
                </a:solidFill>
                <a:latin typeface="+mn-lt"/>
              </a:defRPr>
            </a:lvl1pPr>
          </a:lstStyle>
          <a:p>
            <a:pPr lvl="0"/>
            <a:r>
              <a:rPr lang="en-US"/>
              <a:t>Text Here</a:t>
            </a:r>
          </a:p>
        </p:txBody>
      </p:sp>
      <p:sp>
        <p:nvSpPr>
          <p:cNvPr id="42" name="Text Placeholder 29">
            <a:extLst>
              <a:ext uri="{FF2B5EF4-FFF2-40B4-BE49-F238E27FC236}">
                <a16:creationId xmlns:a16="http://schemas.microsoft.com/office/drawing/2014/main" id="{3928B5D3-60BF-C0B1-9039-43929A878510}"/>
              </a:ext>
            </a:extLst>
          </p:cNvPr>
          <p:cNvSpPr>
            <a:spLocks noGrp="1"/>
          </p:cNvSpPr>
          <p:nvPr>
            <p:ph type="body" sz="quarter" idx="15" hasCustomPrompt="1"/>
          </p:nvPr>
        </p:nvSpPr>
        <p:spPr>
          <a:xfrm>
            <a:off x="5913121" y="1053297"/>
            <a:ext cx="5939656" cy="743533"/>
          </a:xfrm>
        </p:spPr>
        <p:txBody>
          <a:bodyPr anchor="ctr">
            <a:normAutofit/>
          </a:bodyPr>
          <a:lstStyle>
            <a:lvl1pPr>
              <a:lnSpc>
                <a:spcPct val="100000"/>
              </a:lnSpc>
              <a:spcBef>
                <a:spcPts val="0"/>
              </a:spcBef>
              <a:defRPr sz="2000" b="1">
                <a:solidFill>
                  <a:srgbClr val="212232"/>
                </a:solidFill>
                <a:latin typeface="+mn-lt"/>
              </a:defRPr>
            </a:lvl1pPr>
          </a:lstStyle>
          <a:p>
            <a:pPr lvl="0"/>
            <a:r>
              <a:rPr lang="en-US"/>
              <a:t>Text Here</a:t>
            </a:r>
          </a:p>
        </p:txBody>
      </p:sp>
      <p:sp>
        <p:nvSpPr>
          <p:cNvPr id="43" name="Text Placeholder 29">
            <a:extLst>
              <a:ext uri="{FF2B5EF4-FFF2-40B4-BE49-F238E27FC236}">
                <a16:creationId xmlns:a16="http://schemas.microsoft.com/office/drawing/2014/main" id="{7FDF6099-D93A-D097-8DAE-9961141DD3F0}"/>
              </a:ext>
            </a:extLst>
          </p:cNvPr>
          <p:cNvSpPr>
            <a:spLocks noGrp="1"/>
          </p:cNvSpPr>
          <p:nvPr>
            <p:ph type="body" sz="quarter" idx="16" hasCustomPrompt="1"/>
          </p:nvPr>
        </p:nvSpPr>
        <p:spPr>
          <a:xfrm>
            <a:off x="308258" y="5173980"/>
            <a:ext cx="4355452" cy="546100"/>
          </a:xfrm>
        </p:spPr>
        <p:txBody>
          <a:bodyPr anchor="ctr">
            <a:normAutofit/>
          </a:bodyPr>
          <a:lstStyle>
            <a:lvl1pPr>
              <a:lnSpc>
                <a:spcPct val="100000"/>
              </a:lnSpc>
              <a:spcBef>
                <a:spcPts val="0"/>
              </a:spcBef>
              <a:defRPr sz="1600" b="0">
                <a:solidFill>
                  <a:schemeClr val="bg1"/>
                </a:solidFill>
                <a:latin typeface="+mn-lt"/>
              </a:defRPr>
            </a:lvl1pPr>
          </a:lstStyle>
          <a:p>
            <a:pPr lvl="0"/>
            <a:r>
              <a:rPr lang="en-US"/>
              <a:t>Text Here</a:t>
            </a:r>
          </a:p>
        </p:txBody>
      </p:sp>
      <p:grpSp>
        <p:nvGrpSpPr>
          <p:cNvPr id="48" name="Group 47">
            <a:extLst>
              <a:ext uri="{FF2B5EF4-FFF2-40B4-BE49-F238E27FC236}">
                <a16:creationId xmlns:a16="http://schemas.microsoft.com/office/drawing/2014/main" id="{FAD302F1-DC8F-D911-D2FE-D5CA0634AE7A}"/>
              </a:ext>
            </a:extLst>
          </p:cNvPr>
          <p:cNvGrpSpPr/>
          <p:nvPr userDrawn="1"/>
        </p:nvGrpSpPr>
        <p:grpSpPr>
          <a:xfrm>
            <a:off x="385691" y="4695411"/>
            <a:ext cx="630378" cy="385916"/>
            <a:chOff x="-1469509" y="1831898"/>
            <a:chExt cx="499872" cy="306020"/>
          </a:xfrm>
          <a:solidFill>
            <a:srgbClr val="EE45AC"/>
          </a:solidFill>
        </p:grpSpPr>
        <p:sp>
          <p:nvSpPr>
            <p:cNvPr id="47" name="Freeform: Shape 46">
              <a:extLst>
                <a:ext uri="{FF2B5EF4-FFF2-40B4-BE49-F238E27FC236}">
                  <a16:creationId xmlns:a16="http://schemas.microsoft.com/office/drawing/2014/main" id="{D61E9358-6790-1CCB-F439-E49CA6DA233D}"/>
                </a:ext>
              </a:extLst>
            </p:cNvPr>
            <p:cNvSpPr/>
            <p:nvPr userDrawn="1"/>
          </p:nvSpPr>
          <p:spPr>
            <a:xfrm>
              <a:off x="-1469509"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2" y="173737"/>
                    <a:pt x="195072" y="171501"/>
                    <a:pt x="199949" y="168250"/>
                  </a:cubicBezTo>
                  <a:cubicBezTo>
                    <a:pt x="208890" y="171501"/>
                    <a:pt x="216205" y="176378"/>
                    <a:pt x="221894" y="182881"/>
                  </a:cubicBezTo>
                  <a:cubicBezTo>
                    <a:pt x="227584" y="189383"/>
                    <a:pt x="230429" y="199543"/>
                    <a:pt x="230429" y="213360"/>
                  </a:cubicBezTo>
                  <a:cubicBezTo>
                    <a:pt x="230429" y="238557"/>
                    <a:pt x="218846" y="260300"/>
                    <a:pt x="195682" y="278588"/>
                  </a:cubicBezTo>
                  <a:cubicBezTo>
                    <a:pt x="172517" y="296876"/>
                    <a:pt x="145491" y="306020"/>
                    <a:pt x="114605" y="306020"/>
                  </a:cubicBezTo>
                  <a:cubicBezTo>
                    <a:pt x="79654" y="306020"/>
                    <a:pt x="51816" y="294234"/>
                    <a:pt x="31090" y="270663"/>
                  </a:cubicBezTo>
                  <a:cubicBezTo>
                    <a:pt x="10363" y="247092"/>
                    <a:pt x="0" y="215799"/>
                    <a:pt x="0" y="176785"/>
                  </a:cubicBezTo>
                  <a:cubicBezTo>
                    <a:pt x="0" y="149149"/>
                    <a:pt x="7518" y="121920"/>
                    <a:pt x="22555" y="95098"/>
                  </a:cubicBezTo>
                  <a:cubicBezTo>
                    <a:pt x="37592" y="68276"/>
                    <a:pt x="57099" y="45720"/>
                    <a:pt x="81077" y="27433"/>
                  </a:cubicBezTo>
                  <a:cubicBezTo>
                    <a:pt x="105054" y="9144"/>
                    <a:pt x="130454"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46" name="Freeform: Shape 45">
              <a:extLst>
                <a:ext uri="{FF2B5EF4-FFF2-40B4-BE49-F238E27FC236}">
                  <a16:creationId xmlns:a16="http://schemas.microsoft.com/office/drawing/2014/main" id="{780A54CD-4CFF-68F0-2C39-DC4118869751}"/>
                </a:ext>
              </a:extLst>
            </p:cNvPr>
            <p:cNvSpPr/>
            <p:nvPr userDrawn="1"/>
          </p:nvSpPr>
          <p:spPr>
            <a:xfrm>
              <a:off x="-1200066"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3" y="173737"/>
                    <a:pt x="195072" y="171501"/>
                    <a:pt x="199949" y="168250"/>
                  </a:cubicBezTo>
                  <a:cubicBezTo>
                    <a:pt x="208890" y="171501"/>
                    <a:pt x="216205" y="176378"/>
                    <a:pt x="221895" y="182881"/>
                  </a:cubicBezTo>
                  <a:cubicBezTo>
                    <a:pt x="227584" y="189383"/>
                    <a:pt x="230429" y="199543"/>
                    <a:pt x="230429" y="213360"/>
                  </a:cubicBezTo>
                  <a:cubicBezTo>
                    <a:pt x="230429" y="238557"/>
                    <a:pt x="218847" y="260300"/>
                    <a:pt x="195682" y="278588"/>
                  </a:cubicBezTo>
                  <a:cubicBezTo>
                    <a:pt x="172517" y="296876"/>
                    <a:pt x="145491" y="306020"/>
                    <a:pt x="114605" y="306020"/>
                  </a:cubicBezTo>
                  <a:cubicBezTo>
                    <a:pt x="79655" y="306020"/>
                    <a:pt x="51816" y="294234"/>
                    <a:pt x="31090" y="270663"/>
                  </a:cubicBezTo>
                  <a:cubicBezTo>
                    <a:pt x="10363" y="247092"/>
                    <a:pt x="0" y="215799"/>
                    <a:pt x="0" y="176785"/>
                  </a:cubicBezTo>
                  <a:cubicBezTo>
                    <a:pt x="0" y="149149"/>
                    <a:pt x="7519" y="121920"/>
                    <a:pt x="22555" y="95098"/>
                  </a:cubicBezTo>
                  <a:cubicBezTo>
                    <a:pt x="37592" y="68276"/>
                    <a:pt x="57099" y="45720"/>
                    <a:pt x="81077" y="27433"/>
                  </a:cubicBezTo>
                  <a:cubicBezTo>
                    <a:pt x="105054" y="9144"/>
                    <a:pt x="130455"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pic>
        <p:nvPicPr>
          <p:cNvPr id="4" name="Picture 3" descr="A black and blue symbol&#10;&#10;AI-generated content may be incorrect.">
            <a:extLst>
              <a:ext uri="{FF2B5EF4-FFF2-40B4-BE49-F238E27FC236}">
                <a16:creationId xmlns:a16="http://schemas.microsoft.com/office/drawing/2014/main" id="{6704EA80-12DB-7EE9-4EBD-3BF312B4C005}"/>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5272871E-EF01-77B0-5ED8-59A5BCDA1F1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8323380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AFB9B-94F7-3F05-8D1D-222CD7626869}"/>
              </a:ext>
            </a:extLst>
          </p:cNvPr>
          <p:cNvSpPr>
            <a:spLocks noGrp="1"/>
          </p:cNvSpPr>
          <p:nvPr>
            <p:ph type="title"/>
          </p:nvPr>
        </p:nvSpPr>
        <p:spPr>
          <a:xfrm>
            <a:off x="838200" y="365125"/>
            <a:ext cx="10515600" cy="63776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CB8F2A-37D9-3A76-6EDE-23DBCCB55678}"/>
              </a:ext>
            </a:extLst>
          </p:cNvPr>
          <p:cNvSpPr>
            <a:spLocks noGrp="1"/>
          </p:cNvSpPr>
          <p:nvPr>
            <p:ph type="body" idx="1"/>
          </p:nvPr>
        </p:nvSpPr>
        <p:spPr>
          <a:xfrm>
            <a:off x="838200" y="1170039"/>
            <a:ext cx="10515600" cy="5006924"/>
          </a:xfrm>
          <a:prstGeom prst="rect">
            <a:avLst/>
          </a:prstGeom>
        </p:spPr>
        <p:txBody>
          <a:bodyPr vert="horz" lIns="91440" tIns="45720" rIns="91440" bIns="45720" rtlCol="0">
            <a:normAutofit/>
          </a:bodyPr>
          <a:lstStyle/>
          <a:p>
            <a:pPr lvl="0"/>
            <a:r>
              <a:rPr lang="en-GB"/>
              <a:t>Click to edit Master text styles</a:t>
            </a:r>
          </a:p>
        </p:txBody>
      </p:sp>
      <p:sp>
        <p:nvSpPr>
          <p:cNvPr id="5" name="Footer Placeholder 4">
            <a:extLst>
              <a:ext uri="{FF2B5EF4-FFF2-40B4-BE49-F238E27FC236}">
                <a16:creationId xmlns:a16="http://schemas.microsoft.com/office/drawing/2014/main" id="{75B1F1C0-8933-A7D5-EC19-2826EA0C5D98}"/>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B50D4B6F-AF10-6060-9222-6121122749A7}"/>
              </a:ext>
            </a:extLst>
          </p:cNvPr>
          <p:cNvSpPr>
            <a:spLocks noGrp="1"/>
          </p:cNvSpPr>
          <p:nvPr>
            <p:ph type="sldNum" sz="quarter" idx="4"/>
          </p:nvPr>
        </p:nvSpPr>
        <p:spPr>
          <a:xfrm>
            <a:off x="10992464" y="6492875"/>
            <a:ext cx="983225" cy="228600"/>
          </a:xfrm>
          <a:prstGeom prst="rect">
            <a:avLst/>
          </a:prstGeom>
        </p:spPr>
        <p:txBody>
          <a:bodyPr vert="horz" lIns="91440" tIns="45720" rIns="91440" bIns="45720" rtlCol="0" anchor="ctr"/>
          <a:lstStyle>
            <a:lvl1pPr algn="r">
              <a:defRPr sz="1200">
                <a:solidFill>
                  <a:schemeClr val="tx1">
                    <a:tint val="82000"/>
                  </a:schemeClr>
                </a:solidFill>
              </a:defRPr>
            </a:lvl1pPr>
          </a:lstStyle>
          <a:p>
            <a:fld id="{49E4B518-46CA-334E-8F36-AEA2CE8D45C4}" type="slidenum">
              <a:rPr lang="en-US" smtClean="0"/>
              <a:t>‹#›</a:t>
            </a:fld>
            <a:endParaRPr lang="en-US" dirty="0"/>
          </a:p>
        </p:txBody>
      </p:sp>
      <p:sp>
        <p:nvSpPr>
          <p:cNvPr id="7" name="TextBox 6">
            <a:extLst>
              <a:ext uri="{FF2B5EF4-FFF2-40B4-BE49-F238E27FC236}">
                <a16:creationId xmlns:a16="http://schemas.microsoft.com/office/drawing/2014/main" id="{B8BAA02E-E889-CBC2-03D5-2911A1EE08BA}"/>
              </a:ext>
            </a:extLst>
          </p:cNvPr>
          <p:cNvSpPr txBox="1"/>
          <p:nvPr>
            <p:extLst>
              <p:ext uri="{1162E1C5-73C7-4A58-AE30-91384D911F3F}">
                <p184:classification xmlns:p184="http://schemas.microsoft.com/office/powerpoint/2018/4/main" val="ftr"/>
              </p:ext>
            </p:extLst>
          </p:nvPr>
        </p:nvSpPr>
        <p:spPr>
          <a:xfrm>
            <a:off x="5170488" y="6642100"/>
            <a:ext cx="1876425" cy="152400"/>
          </a:xfrm>
          <a:prstGeom prst="rect">
            <a:avLst/>
          </a:prstGeom>
        </p:spPr>
        <p:txBody>
          <a:bodyPr horzOverflow="overflow" lIns="0" tIns="0" rIns="0" bIns="0">
            <a:spAutoFit/>
          </a:bodyPr>
          <a:lstStyle/>
          <a:p>
            <a:pPr algn="l"/>
            <a:r>
              <a:rPr lang="en-US" sz="1000" dirty="0">
                <a:solidFill>
                  <a:srgbClr val="2BB573">
                    <a:alpha val="50000"/>
                  </a:srgbClr>
                </a:solidFill>
                <a:latin typeface="Aptos" panose="020B0004020202020204" pitchFamily="34" charset="0"/>
              </a:rPr>
              <a:t>Document Classification: Internal</a:t>
            </a:r>
          </a:p>
        </p:txBody>
      </p:sp>
    </p:spTree>
    <p:extLst>
      <p:ext uri="{BB962C8B-B14F-4D97-AF65-F5344CB8AC3E}">
        <p14:creationId xmlns:p14="http://schemas.microsoft.com/office/powerpoint/2010/main" val="1805625113"/>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56" r:id="rId3"/>
    <p:sldLayoutId id="2147483657" r:id="rId4"/>
    <p:sldLayoutId id="2147483658" r:id="rId5"/>
    <p:sldLayoutId id="2147483659" r:id="rId6"/>
    <p:sldLayoutId id="2147483651" r:id="rId7"/>
    <p:sldLayoutId id="2147483654" r:id="rId8"/>
    <p:sldLayoutId id="2147483660" r:id="rId9"/>
    <p:sldLayoutId id="2147483661" r:id="rId10"/>
    <p:sldLayoutId id="2147483662" r:id="rId11"/>
    <p:sldLayoutId id="2147483663" r:id="rId12"/>
    <p:sldLayoutId id="2147483677" r:id="rId13"/>
    <p:sldLayoutId id="2147483676" r:id="rId14"/>
    <p:sldLayoutId id="2147483694" r:id="rId15"/>
    <p:sldLayoutId id="2147483665" r:id="rId16"/>
    <p:sldLayoutId id="2147483664" r:id="rId17"/>
    <p:sldLayoutId id="2147483666" r:id="rId18"/>
    <p:sldLayoutId id="2147483670" r:id="rId19"/>
    <p:sldLayoutId id="2147483696" r:id="rId20"/>
    <p:sldLayoutId id="2147483671" r:id="rId21"/>
    <p:sldLayoutId id="2147483672" r:id="rId22"/>
    <p:sldLayoutId id="2147483701" r:id="rId23"/>
    <p:sldLayoutId id="2147483700" r:id="rId24"/>
    <p:sldLayoutId id="2147483668" r:id="rId25"/>
    <p:sldLayoutId id="2147483669" r:id="rId26"/>
    <p:sldLayoutId id="2147483673" r:id="rId27"/>
    <p:sldLayoutId id="2147483703" r:id="rId28"/>
    <p:sldLayoutId id="2147483674" r:id="rId29"/>
    <p:sldLayoutId id="2147483702"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0D4A2-6DA7-EA39-A7C4-8AFE3ECDF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2E902D9-ED4D-84DA-5A0E-271742BA9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39EA29C-CC5C-3B22-BFC0-94EDC2598B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B1A09D-1747-4A38-AF49-4BB81AD22943}" type="datetimeFigureOut">
              <a:rPr lang="en-GB" smtClean="0"/>
              <a:t>08/05/2026</a:t>
            </a:fld>
            <a:endParaRPr lang="en-GB" dirty="0"/>
          </a:p>
        </p:txBody>
      </p:sp>
      <p:sp>
        <p:nvSpPr>
          <p:cNvPr id="5" name="Footer Placeholder 4">
            <a:extLst>
              <a:ext uri="{FF2B5EF4-FFF2-40B4-BE49-F238E27FC236}">
                <a16:creationId xmlns:a16="http://schemas.microsoft.com/office/drawing/2014/main" id="{62EDC2E7-6DF8-B663-8248-81754A259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AA8EAA4A-3926-CC9A-E766-4ABD792DA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8C8711-0824-4E01-AA44-7837EA56229E}" type="slidenum">
              <a:rPr lang="en-GB" smtClean="0"/>
              <a:t>‹#›</a:t>
            </a:fld>
            <a:endParaRPr lang="en-GB" dirty="0"/>
          </a:p>
        </p:txBody>
      </p:sp>
      <p:sp>
        <p:nvSpPr>
          <p:cNvPr id="8" name="TextBox 7">
            <a:extLst>
              <a:ext uri="{FF2B5EF4-FFF2-40B4-BE49-F238E27FC236}">
                <a16:creationId xmlns:a16="http://schemas.microsoft.com/office/drawing/2014/main" id="{C15DC199-9F7B-EA1E-6505-6F2F9B561332}"/>
              </a:ext>
            </a:extLst>
          </p:cNvPr>
          <p:cNvSpPr txBox="1"/>
          <p:nvPr>
            <p:extLst>
              <p:ext uri="{1162E1C5-73C7-4A58-AE30-91384D911F3F}">
                <p184:classification xmlns:p184="http://schemas.microsoft.com/office/powerpoint/2018/4/main" val="ftr"/>
              </p:ext>
            </p:extLst>
          </p:nvPr>
        </p:nvSpPr>
        <p:spPr>
          <a:xfrm>
            <a:off x="5170488" y="6642100"/>
            <a:ext cx="1876425" cy="152400"/>
          </a:xfrm>
          <a:prstGeom prst="rect">
            <a:avLst/>
          </a:prstGeom>
        </p:spPr>
        <p:txBody>
          <a:bodyPr horzOverflow="overflow" lIns="0" tIns="0" rIns="0" bIns="0">
            <a:spAutoFit/>
          </a:bodyPr>
          <a:lstStyle/>
          <a:p>
            <a:pPr algn="l"/>
            <a:r>
              <a:rPr lang="en-US" sz="1000" dirty="0">
                <a:solidFill>
                  <a:srgbClr val="2BB573">
                    <a:alpha val="50000"/>
                  </a:srgbClr>
                </a:solidFill>
                <a:latin typeface="Aptos" panose="020B0004020202020204" pitchFamily="34" charset="0"/>
              </a:rPr>
              <a:t>Document Classification: Internal</a:t>
            </a:r>
          </a:p>
        </p:txBody>
      </p:sp>
    </p:spTree>
    <p:extLst>
      <p:ext uri="{BB962C8B-B14F-4D97-AF65-F5344CB8AC3E}">
        <p14:creationId xmlns:p14="http://schemas.microsoft.com/office/powerpoint/2010/main" val="146965530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DB08-E591-24DA-5851-B4B291F7B9C3}"/>
              </a:ext>
            </a:extLst>
          </p:cNvPr>
          <p:cNvSpPr>
            <a:spLocks noGrp="1"/>
          </p:cNvSpPr>
          <p:nvPr>
            <p:ph type="ctrTitle"/>
          </p:nvPr>
        </p:nvSpPr>
        <p:spPr>
          <a:xfrm>
            <a:off x="1524000" y="3364405"/>
            <a:ext cx="9059839" cy="1112063"/>
          </a:xfrm>
        </p:spPr>
        <p:txBody>
          <a:bodyPr>
            <a:noAutofit/>
          </a:bodyPr>
          <a:lstStyle/>
          <a:p>
            <a:r>
              <a:rPr lang="en-US" sz="3200" dirty="0">
                <a:cs typeface="Arial"/>
              </a:rPr>
              <a:t>XRN5994 – </a:t>
            </a:r>
            <a:r>
              <a:rPr lang="en-GB" sz="3200" dirty="0">
                <a:cs typeface="Arial"/>
              </a:rPr>
              <a:t>Emergency Contact Validation Service</a:t>
            </a:r>
            <a:endParaRPr lang="en-IN" sz="3200" dirty="0"/>
          </a:p>
        </p:txBody>
      </p:sp>
      <p:sp>
        <p:nvSpPr>
          <p:cNvPr id="6" name="Subtitle 5">
            <a:extLst>
              <a:ext uri="{FF2B5EF4-FFF2-40B4-BE49-F238E27FC236}">
                <a16:creationId xmlns:a16="http://schemas.microsoft.com/office/drawing/2014/main" id="{ABA318BA-6620-D3A9-3753-45965CEF9CA6}"/>
              </a:ext>
            </a:extLst>
          </p:cNvPr>
          <p:cNvSpPr>
            <a:spLocks noGrp="1"/>
          </p:cNvSpPr>
          <p:nvPr>
            <p:ph type="subTitle" idx="1"/>
          </p:nvPr>
        </p:nvSpPr>
        <p:spPr>
          <a:xfrm>
            <a:off x="1481919" y="4347041"/>
            <a:ext cx="9144000" cy="824705"/>
          </a:xfrm>
        </p:spPr>
        <p:txBody>
          <a:bodyPr>
            <a:normAutofit/>
          </a:bodyPr>
          <a:lstStyle/>
          <a:p>
            <a:r>
              <a:rPr lang="en-US" sz="2400" dirty="0"/>
              <a:t>Solution Pack</a:t>
            </a:r>
          </a:p>
        </p:txBody>
      </p:sp>
    </p:spTree>
    <p:extLst>
      <p:ext uri="{BB962C8B-B14F-4D97-AF65-F5344CB8AC3E}">
        <p14:creationId xmlns:p14="http://schemas.microsoft.com/office/powerpoint/2010/main" val="1433822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8796D-52E9-8E59-1181-81E70857CE8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0AEFBDE-2F51-C97D-B559-33E06A3C0C3B}"/>
              </a:ext>
            </a:extLst>
          </p:cNvPr>
          <p:cNvSpPr>
            <a:spLocks noGrp="1"/>
          </p:cNvSpPr>
          <p:nvPr>
            <p:ph type="title"/>
          </p:nvPr>
        </p:nvSpPr>
        <p:spPr/>
        <p:txBody>
          <a:bodyPr>
            <a:noAutofit/>
          </a:bodyPr>
          <a:lstStyle/>
          <a:p>
            <a:r>
              <a:rPr lang="en-US" sz="3600" dirty="0"/>
              <a:t>Derivation of Call Handling Assumptions</a:t>
            </a:r>
            <a:endParaRPr lang="en-IN" sz="3600" dirty="0"/>
          </a:p>
        </p:txBody>
      </p:sp>
      <p:sp>
        <p:nvSpPr>
          <p:cNvPr id="5" name="Date Placeholder 1">
            <a:extLst>
              <a:ext uri="{FF2B5EF4-FFF2-40B4-BE49-F238E27FC236}">
                <a16:creationId xmlns:a16="http://schemas.microsoft.com/office/drawing/2014/main" id="{F0EDD6E6-A7FE-E09A-7D9D-DBD56B5F1FF9}"/>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2" name="Date Placeholder 1">
            <a:extLst>
              <a:ext uri="{FF2B5EF4-FFF2-40B4-BE49-F238E27FC236}">
                <a16:creationId xmlns:a16="http://schemas.microsoft.com/office/drawing/2014/main" id="{F4C5265D-881E-0BCD-6A7D-6391337B13A7}"/>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sp>
        <p:nvSpPr>
          <p:cNvPr id="30" name="Text Placeholder 29">
            <a:extLst>
              <a:ext uri="{FF2B5EF4-FFF2-40B4-BE49-F238E27FC236}">
                <a16:creationId xmlns:a16="http://schemas.microsoft.com/office/drawing/2014/main" id="{7D262824-D5E7-F502-4548-275402DA91F8}"/>
              </a:ext>
            </a:extLst>
          </p:cNvPr>
          <p:cNvSpPr>
            <a:spLocks noGrp="1"/>
          </p:cNvSpPr>
          <p:nvPr>
            <p:ph type="body" sz="quarter" idx="14"/>
          </p:nvPr>
        </p:nvSpPr>
        <p:spPr>
          <a:xfrm>
            <a:off x="315754" y="1186753"/>
            <a:ext cx="10236422" cy="504888"/>
          </a:xfrm>
        </p:spPr>
        <p:txBody>
          <a:bodyPr>
            <a:normAutofit/>
          </a:bodyPr>
          <a:lstStyle/>
          <a:p>
            <a:pPr marL="285750" indent="-285750">
              <a:buFont typeface="Arial" panose="020B0604020202020204" pitchFamily="34" charset="0"/>
              <a:buChar char="•"/>
            </a:pPr>
            <a:r>
              <a:rPr lang="en-GB" dirty="0"/>
              <a:t>Below is a further breakdown of emergency contacts per LDZ based on the initial data extraction:</a:t>
            </a:r>
          </a:p>
        </p:txBody>
      </p:sp>
      <p:grpSp>
        <p:nvGrpSpPr>
          <p:cNvPr id="33" name="Group 32">
            <a:extLst>
              <a:ext uri="{FF2B5EF4-FFF2-40B4-BE49-F238E27FC236}">
                <a16:creationId xmlns:a16="http://schemas.microsoft.com/office/drawing/2014/main" id="{2D210693-5475-DB9D-26CB-4DEE0B24664E}"/>
              </a:ext>
            </a:extLst>
          </p:cNvPr>
          <p:cNvGrpSpPr/>
          <p:nvPr/>
        </p:nvGrpSpPr>
        <p:grpSpPr>
          <a:xfrm>
            <a:off x="669511" y="1783081"/>
            <a:ext cx="3888283" cy="3209543"/>
            <a:chOff x="669511" y="1783081"/>
            <a:chExt cx="3888283" cy="3209543"/>
          </a:xfrm>
        </p:grpSpPr>
        <p:pic>
          <p:nvPicPr>
            <p:cNvPr id="31" name="Picture 30">
              <a:extLst>
                <a:ext uri="{FF2B5EF4-FFF2-40B4-BE49-F238E27FC236}">
                  <a16:creationId xmlns:a16="http://schemas.microsoft.com/office/drawing/2014/main" id="{7EEDFDF6-101C-5E3D-4644-E9206C09338B}"/>
                </a:ext>
              </a:extLst>
            </p:cNvPr>
            <p:cNvPicPr>
              <a:picLocks noChangeAspect="1"/>
            </p:cNvPicPr>
            <p:nvPr/>
          </p:nvPicPr>
          <p:blipFill>
            <a:blip r:embed="rId3"/>
            <a:stretch>
              <a:fillRect/>
            </a:stretch>
          </p:blipFill>
          <p:spPr>
            <a:xfrm>
              <a:off x="669511" y="1783081"/>
              <a:ext cx="3888283" cy="3209543"/>
            </a:xfrm>
            <a:prstGeom prst="rect">
              <a:avLst/>
            </a:prstGeom>
          </p:spPr>
        </p:pic>
        <p:sp>
          <p:nvSpPr>
            <p:cNvPr id="32" name="Rectangle 31">
              <a:extLst>
                <a:ext uri="{FF2B5EF4-FFF2-40B4-BE49-F238E27FC236}">
                  <a16:creationId xmlns:a16="http://schemas.microsoft.com/office/drawing/2014/main" id="{3CF3A65B-ED17-157A-0402-2799E54A39AF}"/>
                </a:ext>
              </a:extLst>
            </p:cNvPr>
            <p:cNvSpPr/>
            <p:nvPr/>
          </p:nvSpPr>
          <p:spPr>
            <a:xfrm>
              <a:off x="2039112" y="1984248"/>
              <a:ext cx="201168" cy="192024"/>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902525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1D799-8DE7-F89A-E14F-6CD00CEC157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AA0FAE7-FDC2-AC44-9E01-C228D586F869}"/>
              </a:ext>
            </a:extLst>
          </p:cNvPr>
          <p:cNvSpPr>
            <a:spLocks noGrp="1"/>
          </p:cNvSpPr>
          <p:nvPr>
            <p:ph type="title"/>
          </p:nvPr>
        </p:nvSpPr>
        <p:spPr>
          <a:xfrm>
            <a:off x="1095270" y="365125"/>
            <a:ext cx="10967028" cy="637765"/>
          </a:xfrm>
        </p:spPr>
        <p:txBody>
          <a:bodyPr>
            <a:noAutofit/>
          </a:bodyPr>
          <a:lstStyle/>
          <a:p>
            <a:r>
              <a:rPr lang="en-US" sz="3600" dirty="0"/>
              <a:t>Discounted Solution Options</a:t>
            </a:r>
            <a:endParaRPr lang="en-IN" sz="3600" dirty="0"/>
          </a:p>
        </p:txBody>
      </p:sp>
      <p:sp>
        <p:nvSpPr>
          <p:cNvPr id="7" name="Date Placeholder 1">
            <a:extLst>
              <a:ext uri="{FF2B5EF4-FFF2-40B4-BE49-F238E27FC236}">
                <a16:creationId xmlns:a16="http://schemas.microsoft.com/office/drawing/2014/main" id="{9B5C4D58-5033-37BD-D88B-7BA4620DFFE6}"/>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Date Placeholder 1">
            <a:extLst>
              <a:ext uri="{FF2B5EF4-FFF2-40B4-BE49-F238E27FC236}">
                <a16:creationId xmlns:a16="http://schemas.microsoft.com/office/drawing/2014/main" id="{88899A2B-D180-F9A3-439A-1C5234C5674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graphicFrame>
        <p:nvGraphicFramePr>
          <p:cNvPr id="2" name="Table 1">
            <a:extLst>
              <a:ext uri="{FF2B5EF4-FFF2-40B4-BE49-F238E27FC236}">
                <a16:creationId xmlns:a16="http://schemas.microsoft.com/office/drawing/2014/main" id="{FD99A63C-C335-4CA2-12BD-89441F78FC35}"/>
              </a:ext>
            </a:extLst>
          </p:cNvPr>
          <p:cNvGraphicFramePr>
            <a:graphicFrameLocks noGrp="1"/>
          </p:cNvGraphicFramePr>
          <p:nvPr>
            <p:extLst>
              <p:ext uri="{D42A27DB-BD31-4B8C-83A1-F6EECF244321}">
                <p14:modId xmlns:p14="http://schemas.microsoft.com/office/powerpoint/2010/main" val="1329001564"/>
              </p:ext>
            </p:extLst>
          </p:nvPr>
        </p:nvGraphicFramePr>
        <p:xfrm>
          <a:off x="465420" y="1403594"/>
          <a:ext cx="11107147" cy="2997392"/>
        </p:xfrm>
        <a:graphic>
          <a:graphicData uri="http://schemas.openxmlformats.org/drawingml/2006/table">
            <a:tbl>
              <a:tblPr firstRow="1" bandRow="1">
                <a:tableStyleId>{073A0DAA-6AF3-43AB-8588-CEC1D06C72B9}</a:tableStyleId>
              </a:tblPr>
              <a:tblGrid>
                <a:gridCol w="569490">
                  <a:extLst>
                    <a:ext uri="{9D8B030D-6E8A-4147-A177-3AD203B41FA5}">
                      <a16:colId xmlns:a16="http://schemas.microsoft.com/office/drawing/2014/main" val="3857738812"/>
                    </a:ext>
                  </a:extLst>
                </a:gridCol>
                <a:gridCol w="3233294">
                  <a:extLst>
                    <a:ext uri="{9D8B030D-6E8A-4147-A177-3AD203B41FA5}">
                      <a16:colId xmlns:a16="http://schemas.microsoft.com/office/drawing/2014/main" val="2372414118"/>
                    </a:ext>
                  </a:extLst>
                </a:gridCol>
                <a:gridCol w="7304363">
                  <a:extLst>
                    <a:ext uri="{9D8B030D-6E8A-4147-A177-3AD203B41FA5}">
                      <a16:colId xmlns:a16="http://schemas.microsoft.com/office/drawing/2014/main" val="2742395635"/>
                    </a:ext>
                  </a:extLst>
                </a:gridCol>
              </a:tblGrid>
              <a:tr h="391352">
                <a:tc>
                  <a:txBody>
                    <a:bodyPr/>
                    <a:lstStyle/>
                    <a:p>
                      <a:pPr marL="0" algn="l" defTabSz="914400" rtl="0" eaLnBrk="1" latinLnBrk="0" hangingPunct="1"/>
                      <a:r>
                        <a:rPr lang="en-GB" sz="1200" b="1" kern="1200" dirty="0">
                          <a:solidFill>
                            <a:schemeClr val="lt1"/>
                          </a:solidFill>
                          <a:latin typeface="+mn-lt"/>
                          <a:ea typeface="+mn-ea"/>
                          <a:cs typeface="+mn-cs"/>
                        </a:rPr>
                        <a:t>#</a:t>
                      </a:r>
                    </a:p>
                  </a:txBody>
                  <a:tcPr marL="45720" marR="45720" anchor="ctr"/>
                </a:tc>
                <a:tc>
                  <a:txBody>
                    <a:bodyPr/>
                    <a:lstStyle/>
                    <a:p>
                      <a:pPr marL="0" algn="l" defTabSz="914400" rtl="0" eaLnBrk="1" latinLnBrk="0" hangingPunct="1"/>
                      <a:r>
                        <a:rPr lang="en-GB" sz="1200" b="1" kern="1200" dirty="0">
                          <a:solidFill>
                            <a:schemeClr val="lt1"/>
                          </a:solidFill>
                          <a:latin typeface="+mn-lt"/>
                          <a:ea typeface="+mn-ea"/>
                          <a:cs typeface="+mn-cs"/>
                        </a:rPr>
                        <a:t>Description</a:t>
                      </a:r>
                    </a:p>
                  </a:txBody>
                  <a:tcPr marL="45720" marR="45720" anchor="ctr"/>
                </a:tc>
                <a:tc>
                  <a:txBody>
                    <a:bodyPr/>
                    <a:lstStyle/>
                    <a:p>
                      <a:pPr marL="0" algn="l" defTabSz="914400" rtl="0" eaLnBrk="1" latinLnBrk="0" hangingPunct="1"/>
                      <a:r>
                        <a:rPr lang="en-GB" sz="1200" b="1" kern="1200" dirty="0">
                          <a:solidFill>
                            <a:schemeClr val="lt1"/>
                          </a:solidFill>
                          <a:latin typeface="+mn-lt"/>
                          <a:ea typeface="+mn-ea"/>
                          <a:cs typeface="+mn-cs"/>
                        </a:rPr>
                        <a:t>Systems and process impacts</a:t>
                      </a:r>
                    </a:p>
                  </a:txBody>
                  <a:tcPr marL="45720" marR="45720" anchor="ctr"/>
                </a:tc>
                <a:extLst>
                  <a:ext uri="{0D108BD9-81ED-4DB2-BD59-A6C34878D82A}">
                    <a16:rowId xmlns:a16="http://schemas.microsoft.com/office/drawing/2014/main" val="2601222081"/>
                  </a:ext>
                </a:extLst>
              </a:tr>
              <a:tr h="1140734">
                <a:tc>
                  <a:txBody>
                    <a:bodyPr/>
                    <a:lstStyle/>
                    <a:p>
                      <a:r>
                        <a:rPr lang="en-GB" sz="1100" dirty="0"/>
                        <a:t>3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kern="1200" dirty="0">
                          <a:solidFill>
                            <a:srgbClr val="212232"/>
                          </a:solidFill>
                          <a:latin typeface="+mn-lt"/>
                          <a:ea typeface="+mn-ea"/>
                          <a:cs typeface="+mn-cs"/>
                        </a:rPr>
                        <a:t>Re-use of existing EMR reports and calls made via a non-autonomous solution.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kern="1200" dirty="0">
                          <a:solidFill>
                            <a:srgbClr val="212232"/>
                          </a:solidFill>
                          <a:latin typeface="+mn-lt"/>
                          <a:ea typeface="+mn-ea"/>
                          <a:cs typeface="+mn-cs"/>
                        </a:rPr>
                        <a:t>(</a:t>
                      </a:r>
                      <a:r>
                        <a:rPr lang="en-GB" sz="1100" b="1" kern="1200" dirty="0">
                          <a:solidFill>
                            <a:srgbClr val="FF0000"/>
                          </a:solidFill>
                          <a:latin typeface="+mn-lt"/>
                          <a:ea typeface="+mn-ea"/>
                          <a:cs typeface="+mn-cs"/>
                        </a:rPr>
                        <a:t>Discounted</a:t>
                      </a:r>
                      <a:r>
                        <a:rPr lang="en-GB" sz="1100" b="1" kern="1200" dirty="0">
                          <a:solidFill>
                            <a:srgbClr val="212232"/>
                          </a:solidFill>
                          <a:latin typeface="+mn-lt"/>
                          <a:ea typeface="+mn-ea"/>
                          <a:cs typeface="+mn-cs"/>
                        </a:rPr>
                        <a:t>)</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dirty="0">
                          <a:solidFill>
                            <a:srgbClr val="212232"/>
                          </a:solidFill>
                          <a:latin typeface="+mn-lt"/>
                          <a:ea typeface="+mn-ea"/>
                          <a:cs typeface="+mn-cs"/>
                        </a:rPr>
                        <a:t>Reporting:</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kern="1200" dirty="0">
                          <a:solidFill>
                            <a:srgbClr val="212232"/>
                          </a:solidFill>
                          <a:latin typeface="+mn-lt"/>
                          <a:ea typeface="+mn-ea"/>
                          <a:cs typeface="+mn-cs"/>
                        </a:rPr>
                        <a:t>Existing reports in UK Link estate to be used instead of Initial ‘Top 200’ report and subsequent 2 ‘Quarterly’ reports. Instead DNs will have to review these reports to create their top 200 list. There is an inflight change to enable Shipper reporting of EMR data so these can be used for shippers.</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kern="1200" dirty="0">
                          <a:solidFill>
                            <a:srgbClr val="212232"/>
                          </a:solidFill>
                          <a:latin typeface="+mn-lt"/>
                          <a:ea typeface="+mn-ea"/>
                          <a:cs typeface="+mn-cs"/>
                        </a:rPr>
                        <a:t>Monthly reports templates to be updated by Call Handlers and reviewed and issued each month.</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kern="1200" dirty="0">
                          <a:solidFill>
                            <a:srgbClr val="212232"/>
                          </a:solidFill>
                          <a:latin typeface="+mn-lt"/>
                          <a:ea typeface="+mn-ea"/>
                          <a:cs typeface="+mn-cs"/>
                        </a:rPr>
                        <a:t>Reports to be issued to issued via Customer Ops/ existing mechanisms to Shippers and DNs with one or more sites in the ‘Top 200’ portfolio. </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dirty="0">
                          <a:solidFill>
                            <a:srgbClr val="212232"/>
                          </a:solidFill>
                          <a:latin typeface="+mn-lt"/>
                          <a:ea typeface="+mn-ea"/>
                          <a:cs typeface="+mn-cs"/>
                        </a:rPr>
                        <a:t>Call Handling: </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kern="1200" dirty="0">
                          <a:solidFill>
                            <a:srgbClr val="212232"/>
                          </a:solidFill>
                          <a:latin typeface="+mn-lt"/>
                          <a:ea typeface="+mn-ea"/>
                          <a:cs typeface="+mn-cs"/>
                        </a:rPr>
                        <a:t>All calls to be made between a period of 4 consecutive months, calls to be manually undertaken and not via any automated call solution. A maximum of 3 call attempts will be made for each site.</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dirty="0">
                          <a:solidFill>
                            <a:srgbClr val="212232"/>
                          </a:solidFill>
                          <a:latin typeface="+mn-lt"/>
                          <a:ea typeface="+mn-ea"/>
                          <a:cs typeface="+mn-cs"/>
                        </a:rPr>
                        <a:t>Discounted:</a:t>
                      </a:r>
                      <a:endParaRPr lang="en-GB" sz="1100" b="0" u="none"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0" u="none" kern="1200" dirty="0">
                          <a:solidFill>
                            <a:srgbClr val="212232"/>
                          </a:solidFill>
                          <a:latin typeface="+mn-lt"/>
                          <a:ea typeface="+mn-ea"/>
                          <a:cs typeface="+mn-cs"/>
                        </a:rPr>
                        <a:t>This has been discounted during scoping as they existing infrastructure would not support the required reporting element.</a:t>
                      </a:r>
                      <a:endParaRPr lang="en-GB" sz="1100" kern="1200" dirty="0">
                        <a:solidFill>
                          <a:schemeClr val="tx1"/>
                        </a:solidFill>
                        <a:latin typeface="+mn-lt"/>
                        <a:ea typeface="+mn-ea"/>
                        <a:cs typeface="+mn-cs"/>
                      </a:endParaRPr>
                    </a:p>
                  </a:txBody>
                  <a:tcPr marL="45720" marR="45720" anchor="ctr"/>
                </a:tc>
                <a:extLst>
                  <a:ext uri="{0D108BD9-81ED-4DB2-BD59-A6C34878D82A}">
                    <a16:rowId xmlns:a16="http://schemas.microsoft.com/office/drawing/2014/main" val="1332981427"/>
                  </a:ext>
                </a:extLst>
              </a:tr>
            </a:tbl>
          </a:graphicData>
        </a:graphic>
      </p:graphicFrame>
    </p:spTree>
    <p:extLst>
      <p:ext uri="{BB962C8B-B14F-4D97-AF65-F5344CB8AC3E}">
        <p14:creationId xmlns:p14="http://schemas.microsoft.com/office/powerpoint/2010/main" val="2995730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4AC3-A3CE-1B6B-CE9A-A8D7F3396B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1204848-E0BA-FA4E-4A87-5CBA2B25091B}"/>
              </a:ext>
            </a:extLst>
          </p:cNvPr>
          <p:cNvSpPr>
            <a:spLocks noGrp="1"/>
          </p:cNvSpPr>
          <p:nvPr>
            <p:ph type="title"/>
          </p:nvPr>
        </p:nvSpPr>
        <p:spPr/>
        <p:txBody>
          <a:bodyPr>
            <a:noAutofit/>
          </a:bodyPr>
          <a:lstStyle/>
          <a:p>
            <a:r>
              <a:rPr lang="en-US" sz="3600" dirty="0"/>
              <a:t>Change Background</a:t>
            </a:r>
            <a:endParaRPr lang="en-IN" sz="3600" dirty="0"/>
          </a:p>
        </p:txBody>
      </p:sp>
      <p:sp>
        <p:nvSpPr>
          <p:cNvPr id="4" name="Date Placeholder 1">
            <a:extLst>
              <a:ext uri="{FF2B5EF4-FFF2-40B4-BE49-F238E27FC236}">
                <a16:creationId xmlns:a16="http://schemas.microsoft.com/office/drawing/2014/main" id="{CB84BA68-1EE6-A365-17E4-71E7BDB0EE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sp>
        <p:nvSpPr>
          <p:cNvPr id="5" name="Date Placeholder 1">
            <a:extLst>
              <a:ext uri="{FF2B5EF4-FFF2-40B4-BE49-F238E27FC236}">
                <a16:creationId xmlns:a16="http://schemas.microsoft.com/office/drawing/2014/main" id="{1650AC06-9D56-0255-A74C-A1732978230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Text Placeholder 5">
            <a:extLst>
              <a:ext uri="{FF2B5EF4-FFF2-40B4-BE49-F238E27FC236}">
                <a16:creationId xmlns:a16="http://schemas.microsoft.com/office/drawing/2014/main" id="{AC68A9A4-7A0A-D954-5680-E3358622A339}"/>
              </a:ext>
            </a:extLst>
          </p:cNvPr>
          <p:cNvSpPr>
            <a:spLocks noGrp="1"/>
          </p:cNvSpPr>
          <p:nvPr>
            <p:ph type="body" sz="quarter" idx="14"/>
          </p:nvPr>
        </p:nvSpPr>
        <p:spPr>
          <a:xfrm>
            <a:off x="1095270" y="1223698"/>
            <a:ext cx="10752601" cy="4665825"/>
          </a:xfrm>
        </p:spPr>
        <p:txBody>
          <a:bodyPr>
            <a:normAutofit/>
          </a:bodyPr>
          <a:lstStyle/>
          <a:p>
            <a:r>
              <a:rPr lang="en-GB" b="1" u="sng" dirty="0"/>
              <a:t>Change</a:t>
            </a:r>
            <a:r>
              <a:rPr lang="en-GB" u="sng" dirty="0"/>
              <a:t> </a:t>
            </a:r>
            <a:r>
              <a:rPr lang="en-GB" b="1" u="sng" dirty="0"/>
              <a:t>Background</a:t>
            </a:r>
          </a:p>
          <a:p>
            <a:r>
              <a:rPr lang="en-GB" dirty="0"/>
              <a:t>The quality of Emergency Contact data is of the highest priority for all industry parties due to the HSE safety ramifications of inaccurate or incomplete details being provided. In the event of a gas emergency, Distribution Networks (DNs) rely on the accuracy of Shipper-provided Emergency Contact data to ensure DNs (and Shippers) can respond as quickly as possible during a gas supply emergency.  Shippers are obliged under the UNC to provide emergency contact details to the DNs for Supply Meter Points (SMPs) that have an AQ &gt; 732,000 kWh. </a:t>
            </a:r>
          </a:p>
          <a:p>
            <a:endParaRPr lang="en-GB" dirty="0"/>
          </a:p>
          <a:p>
            <a:pPr marL="285750" indent="-285750">
              <a:buFont typeface="Arial" panose="020B0604020202020204" pitchFamily="34" charset="0"/>
              <a:buChar char="•"/>
            </a:pPr>
            <a:endParaRPr lang="en-GB" dirty="0"/>
          </a:p>
          <a:p>
            <a:r>
              <a:rPr lang="en-GB" b="1" u="sng" dirty="0"/>
              <a:t>Problem Statement</a:t>
            </a:r>
          </a:p>
          <a:p>
            <a:r>
              <a:rPr lang="en-GB" dirty="0"/>
              <a:t>The DNs regularly check the validity of the data they receive by calling the held emergency contact numbers that have been provided by Shippers into UK Link systems ahead of the annual Emergency Response exercise each Autumn. During these calls, it has become apparent to the DNs that many of the emergency contact details stored in UK Link systems are either inaccurate or insufficient, leading to issues when the DN attempts to contact the site. </a:t>
            </a:r>
          </a:p>
          <a:p>
            <a:pPr marL="285750" indent="-285750">
              <a:buFont typeface="Arial" panose="020B0604020202020204" pitchFamily="34" charset="0"/>
              <a:buChar char="•"/>
            </a:pPr>
            <a:endParaRPr lang="en-GB" dirty="0"/>
          </a:p>
          <a:p>
            <a:r>
              <a:rPr lang="en-GB" dirty="0"/>
              <a:t>To raise the profile of emergency contact details and highlight the importance of accurate data, the CDSP will conduct a centralised call handling exercise on behalf of the DNs.</a:t>
            </a:r>
          </a:p>
        </p:txBody>
      </p:sp>
    </p:spTree>
    <p:extLst>
      <p:ext uri="{BB962C8B-B14F-4D97-AF65-F5344CB8AC3E}">
        <p14:creationId xmlns:p14="http://schemas.microsoft.com/office/powerpoint/2010/main" val="270413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F1306-44B8-CBAE-418E-C1DE6361A2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44F518-45F7-EA55-3EE2-E9C8B12A4519}"/>
              </a:ext>
            </a:extLst>
          </p:cNvPr>
          <p:cNvSpPr>
            <a:spLocks noGrp="1"/>
          </p:cNvSpPr>
          <p:nvPr>
            <p:ph type="title"/>
          </p:nvPr>
        </p:nvSpPr>
        <p:spPr/>
        <p:txBody>
          <a:bodyPr>
            <a:noAutofit/>
          </a:bodyPr>
          <a:lstStyle/>
          <a:p>
            <a:r>
              <a:rPr lang="en-US" sz="3600" dirty="0"/>
              <a:t>Change Summary</a:t>
            </a:r>
            <a:endParaRPr lang="en-IN" sz="3600" dirty="0"/>
          </a:p>
        </p:txBody>
      </p:sp>
      <p:sp>
        <p:nvSpPr>
          <p:cNvPr id="5" name="Date Placeholder 1">
            <a:extLst>
              <a:ext uri="{FF2B5EF4-FFF2-40B4-BE49-F238E27FC236}">
                <a16:creationId xmlns:a16="http://schemas.microsoft.com/office/drawing/2014/main" id="{2A3072E4-007C-C80D-004B-A90565B29A0D}"/>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Text Placeholder 5">
            <a:extLst>
              <a:ext uri="{FF2B5EF4-FFF2-40B4-BE49-F238E27FC236}">
                <a16:creationId xmlns:a16="http://schemas.microsoft.com/office/drawing/2014/main" id="{F6732E25-CA08-633D-129E-1B98DE27CA05}"/>
              </a:ext>
            </a:extLst>
          </p:cNvPr>
          <p:cNvSpPr>
            <a:spLocks noGrp="1"/>
          </p:cNvSpPr>
          <p:nvPr>
            <p:ph type="body" sz="quarter" idx="14"/>
          </p:nvPr>
        </p:nvSpPr>
        <p:spPr>
          <a:xfrm>
            <a:off x="1095269" y="1302357"/>
            <a:ext cx="10634615" cy="4449515"/>
          </a:xfrm>
        </p:spPr>
        <p:txBody>
          <a:bodyPr>
            <a:normAutofit/>
          </a:bodyPr>
          <a:lstStyle/>
          <a:p>
            <a:r>
              <a:rPr lang="en-GB" b="1" u="sng" dirty="0"/>
              <a:t>Solution Approach</a:t>
            </a:r>
          </a:p>
          <a:p>
            <a:r>
              <a:rPr lang="en-GB" dirty="0"/>
              <a:t>The change requires the CDSP to provide a new Emergency Contacts Validation Service on behalf of the DNs to improve the quality of, and confidence in, the EMR data held on CDSP systems.</a:t>
            </a:r>
          </a:p>
          <a:p>
            <a:endParaRPr lang="en-GB" dirty="0"/>
          </a:p>
          <a:p>
            <a:r>
              <a:rPr lang="en-GB" dirty="0"/>
              <a:t>As part of this change there are two key objectives to be addressed: </a:t>
            </a:r>
          </a:p>
          <a:p>
            <a:pPr marL="342900" indent="-342900">
              <a:buFont typeface="+mj-lt"/>
              <a:buAutoNum type="arabicPeriod"/>
            </a:pPr>
            <a:r>
              <a:rPr lang="en-GB" dirty="0"/>
              <a:t>The CDSP to produce a dataset for the ‘Top 200’ SMPs (by AQ) in each LDZ with an AQ above 732,000 kWh. This will be distributed to, and agreed with, the DNs. The CDSP will also produce and distribute two Quarterly reports post the contact validation period.</a:t>
            </a:r>
          </a:p>
          <a:p>
            <a:pPr marL="342900" indent="-342900">
              <a:buFont typeface="+mj-lt"/>
              <a:buAutoNum type="arabicPeriod"/>
            </a:pPr>
            <a:r>
              <a:rPr lang="en-GB" dirty="0"/>
              <a:t>CDSP will also conduct a centralised call handling exercise on behalf of the DNs over a 4-month period to validate the data held on UK Link systems. The outcome of all the calls will be recorded and reported monthly to the respective DNs and Shippers.</a:t>
            </a:r>
          </a:p>
          <a:p>
            <a:endParaRPr lang="en-GB" b="1" dirty="0"/>
          </a:p>
          <a:p>
            <a:r>
              <a:rPr lang="en-GB" dirty="0"/>
              <a:t>This change is initially scoped as one-off ‘Prove Of Concept’, progressing to an enduring solution will be raised via a separate change request. </a:t>
            </a:r>
          </a:p>
        </p:txBody>
      </p:sp>
      <p:sp>
        <p:nvSpPr>
          <p:cNvPr id="2" name="Date Placeholder 1">
            <a:extLst>
              <a:ext uri="{FF2B5EF4-FFF2-40B4-BE49-F238E27FC236}">
                <a16:creationId xmlns:a16="http://schemas.microsoft.com/office/drawing/2014/main" id="{ADC42C61-0AB4-0A57-42DD-9B8EAE045D8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spTree>
    <p:extLst>
      <p:ext uri="{BB962C8B-B14F-4D97-AF65-F5344CB8AC3E}">
        <p14:creationId xmlns:p14="http://schemas.microsoft.com/office/powerpoint/2010/main" val="1014763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C106E-CE77-4121-242F-071230FF62B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EB94E5-C947-B5E5-00C0-4BEC5DEF9005}"/>
              </a:ext>
            </a:extLst>
          </p:cNvPr>
          <p:cNvSpPr>
            <a:spLocks noGrp="1"/>
          </p:cNvSpPr>
          <p:nvPr>
            <p:ph type="title"/>
          </p:nvPr>
        </p:nvSpPr>
        <p:spPr>
          <a:xfrm>
            <a:off x="1073403" y="349145"/>
            <a:ext cx="10634614" cy="637765"/>
          </a:xfrm>
        </p:spPr>
        <p:txBody>
          <a:bodyPr>
            <a:noAutofit/>
          </a:bodyPr>
          <a:lstStyle/>
          <a:p>
            <a:r>
              <a:rPr lang="en-US" sz="3600" dirty="0"/>
              <a:t>To-Be Process</a:t>
            </a:r>
            <a:endParaRPr lang="en-IN" sz="3600" dirty="0">
              <a:solidFill>
                <a:srgbClr val="FF0000"/>
              </a:solidFill>
            </a:endParaRPr>
          </a:p>
        </p:txBody>
      </p:sp>
      <p:sp>
        <p:nvSpPr>
          <p:cNvPr id="2" name="Date Placeholder 1">
            <a:extLst>
              <a:ext uri="{FF2B5EF4-FFF2-40B4-BE49-F238E27FC236}">
                <a16:creationId xmlns:a16="http://schemas.microsoft.com/office/drawing/2014/main" id="{0BD90359-4388-CEAC-51E4-47FE2337DFF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sp>
        <p:nvSpPr>
          <p:cNvPr id="7" name="Date Placeholder 1">
            <a:extLst>
              <a:ext uri="{FF2B5EF4-FFF2-40B4-BE49-F238E27FC236}">
                <a16:creationId xmlns:a16="http://schemas.microsoft.com/office/drawing/2014/main" id="{4322EA0B-B230-0B8B-2EB4-AD8BBE6E7F75}"/>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grpSp>
        <p:nvGrpSpPr>
          <p:cNvPr id="78" name="Group 77">
            <a:extLst>
              <a:ext uri="{FF2B5EF4-FFF2-40B4-BE49-F238E27FC236}">
                <a16:creationId xmlns:a16="http://schemas.microsoft.com/office/drawing/2014/main" id="{CF55D537-1BB9-C70F-2504-460D1619039F}"/>
              </a:ext>
            </a:extLst>
          </p:cNvPr>
          <p:cNvGrpSpPr/>
          <p:nvPr/>
        </p:nvGrpSpPr>
        <p:grpSpPr>
          <a:xfrm>
            <a:off x="213314" y="5630175"/>
            <a:ext cx="3053134" cy="481679"/>
            <a:chOff x="1317998" y="10315835"/>
            <a:chExt cx="6106267" cy="1083368"/>
          </a:xfrm>
        </p:grpSpPr>
        <p:sp>
          <p:nvSpPr>
            <p:cNvPr id="79" name="TextBox 78">
              <a:extLst>
                <a:ext uri="{FF2B5EF4-FFF2-40B4-BE49-F238E27FC236}">
                  <a16:creationId xmlns:a16="http://schemas.microsoft.com/office/drawing/2014/main" id="{9C4FC721-80C4-E51F-92B7-BB249D490475}"/>
                </a:ext>
              </a:extLst>
            </p:cNvPr>
            <p:cNvSpPr txBox="1"/>
            <p:nvPr/>
          </p:nvSpPr>
          <p:spPr>
            <a:xfrm>
              <a:off x="2089472" y="10315835"/>
              <a:ext cx="5334793" cy="1083368"/>
            </a:xfrm>
            <a:prstGeom prst="rect">
              <a:avLst/>
            </a:prstGeom>
            <a:no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defPPr>
                <a:defRPr lang="en-US"/>
              </a:defPPr>
              <a:lvl1pPr algn="ctr">
                <a:defRPr sz="1100"/>
              </a:lvl1pPr>
            </a:lstStyle>
            <a:p>
              <a:pPr algn="l"/>
              <a:r>
                <a:rPr lang="en-GB" dirty="0"/>
                <a:t>Reuse of current component/function</a:t>
              </a:r>
            </a:p>
            <a:p>
              <a:pPr algn="l"/>
              <a:endParaRPr lang="en-GB" dirty="0"/>
            </a:p>
            <a:p>
              <a:pPr algn="l"/>
              <a:r>
                <a:rPr lang="en-GB" dirty="0"/>
                <a:t>New component/function</a:t>
              </a:r>
            </a:p>
          </p:txBody>
        </p:sp>
        <p:sp>
          <p:nvSpPr>
            <p:cNvPr id="80" name="Rectangle: Rounded Corners 79">
              <a:extLst>
                <a:ext uri="{FF2B5EF4-FFF2-40B4-BE49-F238E27FC236}">
                  <a16:creationId xmlns:a16="http://schemas.microsoft.com/office/drawing/2014/main" id="{6BA5BBFD-F6B1-6A84-C0C1-837DEB4F2CC5}"/>
                </a:ext>
              </a:extLst>
            </p:cNvPr>
            <p:cNvSpPr/>
            <p:nvPr/>
          </p:nvSpPr>
          <p:spPr>
            <a:xfrm>
              <a:off x="1317998" y="10374331"/>
              <a:ext cx="648072" cy="360039"/>
            </a:xfrm>
            <a:prstGeom prst="roundRect">
              <a:avLst/>
            </a:prstGeom>
            <a:solidFill>
              <a:schemeClr val="accent3">
                <a:lumMod val="40000"/>
                <a:lumOff val="60000"/>
              </a:schemeClr>
            </a:solidFill>
            <a:ln w="3810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endParaRPr lang="en-GB" sz="1100" dirty="0"/>
            </a:p>
          </p:txBody>
        </p:sp>
        <p:sp>
          <p:nvSpPr>
            <p:cNvPr id="81" name="Rectangle: Rounded Corners 80">
              <a:extLst>
                <a:ext uri="{FF2B5EF4-FFF2-40B4-BE49-F238E27FC236}">
                  <a16:creationId xmlns:a16="http://schemas.microsoft.com/office/drawing/2014/main" id="{0F5B1927-6B6A-E455-D729-4F2BE6A61B66}"/>
                </a:ext>
              </a:extLst>
            </p:cNvPr>
            <p:cNvSpPr/>
            <p:nvPr/>
          </p:nvSpPr>
          <p:spPr>
            <a:xfrm>
              <a:off x="1317998" y="11039164"/>
              <a:ext cx="648072" cy="360039"/>
            </a:xfrm>
            <a:prstGeom prst="roundRect">
              <a:avLst/>
            </a:prstGeom>
            <a:solidFill>
              <a:srgbClr val="7FDFBA"/>
            </a:solidFill>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endParaRPr lang="en-GB" sz="1100" dirty="0"/>
            </a:p>
          </p:txBody>
        </p:sp>
      </p:grpSp>
      <p:sp>
        <p:nvSpPr>
          <p:cNvPr id="45" name="Rectangle: Rounded Corners 44">
            <a:extLst>
              <a:ext uri="{FF2B5EF4-FFF2-40B4-BE49-F238E27FC236}">
                <a16:creationId xmlns:a16="http://schemas.microsoft.com/office/drawing/2014/main" id="{B6175CB4-7FCC-E3C8-716B-523C1DAF1FCF}"/>
              </a:ext>
            </a:extLst>
          </p:cNvPr>
          <p:cNvSpPr/>
          <p:nvPr/>
        </p:nvSpPr>
        <p:spPr>
          <a:xfrm>
            <a:off x="1779472" y="1653393"/>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dirty="0"/>
              <a:t>1. Create Dataset of top 200 SMPs from UK Link</a:t>
            </a:r>
          </a:p>
        </p:txBody>
      </p:sp>
      <p:cxnSp>
        <p:nvCxnSpPr>
          <p:cNvPr id="46" name="Straight Arrow Connector 45">
            <a:extLst>
              <a:ext uri="{FF2B5EF4-FFF2-40B4-BE49-F238E27FC236}">
                <a16:creationId xmlns:a16="http://schemas.microsoft.com/office/drawing/2014/main" id="{E50A5E43-68AA-EE72-CEE1-417C3362A3AD}"/>
              </a:ext>
            </a:extLst>
          </p:cNvPr>
          <p:cNvCxnSpPr>
            <a:cxnSpLocks/>
          </p:cNvCxnSpPr>
          <p:nvPr/>
        </p:nvCxnSpPr>
        <p:spPr>
          <a:xfrm>
            <a:off x="1284670" y="2113966"/>
            <a:ext cx="471356" cy="3956"/>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64DD3EF3-66F7-0322-6E5B-736F975136E6}"/>
              </a:ext>
            </a:extLst>
          </p:cNvPr>
          <p:cNvSpPr/>
          <p:nvPr/>
        </p:nvSpPr>
        <p:spPr>
          <a:xfrm>
            <a:off x="636512" y="1228919"/>
            <a:ext cx="5552589" cy="17242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57836583-5AF9-DF4F-8A38-A854F88C670B}"/>
              </a:ext>
            </a:extLst>
          </p:cNvPr>
          <p:cNvSpPr txBox="1"/>
          <p:nvPr/>
        </p:nvSpPr>
        <p:spPr>
          <a:xfrm>
            <a:off x="636512" y="2225250"/>
            <a:ext cx="846094" cy="253916"/>
          </a:xfrm>
          <a:prstGeom prst="rect">
            <a:avLst/>
          </a:prstGeom>
          <a:noFill/>
        </p:spPr>
        <p:txBody>
          <a:bodyPr wrap="square" rtlCol="0">
            <a:spAutoFit/>
          </a:bodyPr>
          <a:lstStyle/>
          <a:p>
            <a:pPr algn="ctr"/>
            <a:r>
              <a:rPr lang="en-GB" sz="1050" b="1" dirty="0"/>
              <a:t>CDSP </a:t>
            </a:r>
          </a:p>
        </p:txBody>
      </p:sp>
      <p:pic>
        <p:nvPicPr>
          <p:cNvPr id="24" name="Graphic 23" descr="User with solid fill">
            <a:extLst>
              <a:ext uri="{FF2B5EF4-FFF2-40B4-BE49-F238E27FC236}">
                <a16:creationId xmlns:a16="http://schemas.microsoft.com/office/drawing/2014/main" id="{C73D6A2D-D248-0011-138E-5A20E8182E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1824" y="1736690"/>
            <a:ext cx="566919" cy="566919"/>
          </a:xfrm>
          <a:prstGeom prst="rect">
            <a:avLst/>
          </a:prstGeom>
        </p:spPr>
      </p:pic>
      <p:sp>
        <p:nvSpPr>
          <p:cNvPr id="32" name="TextBox 31">
            <a:extLst>
              <a:ext uri="{FF2B5EF4-FFF2-40B4-BE49-F238E27FC236}">
                <a16:creationId xmlns:a16="http://schemas.microsoft.com/office/drawing/2014/main" id="{560D4BEB-D497-7A3F-5CE4-60A2311FA29E}"/>
              </a:ext>
            </a:extLst>
          </p:cNvPr>
          <p:cNvSpPr txBox="1"/>
          <p:nvPr/>
        </p:nvSpPr>
        <p:spPr>
          <a:xfrm>
            <a:off x="636512" y="1239247"/>
            <a:ext cx="1418118" cy="307777"/>
          </a:xfrm>
          <a:prstGeom prst="rect">
            <a:avLst/>
          </a:prstGeom>
          <a:noFill/>
          <a:ln>
            <a:noFill/>
          </a:ln>
        </p:spPr>
        <p:txBody>
          <a:bodyPr wrap="square" rtlCol="0">
            <a:spAutoFit/>
          </a:bodyPr>
          <a:lstStyle/>
          <a:p>
            <a:pPr algn="ctr"/>
            <a:r>
              <a:rPr lang="en-GB" sz="1400" b="1" dirty="0"/>
              <a:t>Initial Dataset</a:t>
            </a:r>
          </a:p>
        </p:txBody>
      </p:sp>
      <p:sp>
        <p:nvSpPr>
          <p:cNvPr id="54" name="Rectangle: Rounded Corners 53">
            <a:extLst>
              <a:ext uri="{FF2B5EF4-FFF2-40B4-BE49-F238E27FC236}">
                <a16:creationId xmlns:a16="http://schemas.microsoft.com/office/drawing/2014/main" id="{83B7BBCD-20B4-30BB-6D00-65301C0B6D3F}"/>
              </a:ext>
            </a:extLst>
          </p:cNvPr>
          <p:cNvSpPr/>
          <p:nvPr/>
        </p:nvSpPr>
        <p:spPr>
          <a:xfrm>
            <a:off x="6504131" y="1703509"/>
            <a:ext cx="1379134"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dirty="0"/>
              <a:t>Monthly Report for each month during call handling period</a:t>
            </a:r>
            <a:endParaRPr lang="en-GB" sz="1100" b="1" dirty="0"/>
          </a:p>
        </p:txBody>
      </p:sp>
      <p:sp>
        <p:nvSpPr>
          <p:cNvPr id="57" name="Rectangle: Rounded Corners 56">
            <a:extLst>
              <a:ext uri="{FF2B5EF4-FFF2-40B4-BE49-F238E27FC236}">
                <a16:creationId xmlns:a16="http://schemas.microsoft.com/office/drawing/2014/main" id="{6684FF40-7DC3-D995-FCF8-20D573956536}"/>
              </a:ext>
            </a:extLst>
          </p:cNvPr>
          <p:cNvSpPr/>
          <p:nvPr/>
        </p:nvSpPr>
        <p:spPr>
          <a:xfrm>
            <a:off x="9777366" y="1657349"/>
            <a:ext cx="1512933" cy="973983"/>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dirty="0"/>
              <a:t>Quarterly Report for the periods following call handling period of top 200 SMPs from UK Link</a:t>
            </a:r>
          </a:p>
        </p:txBody>
      </p:sp>
      <p:sp>
        <p:nvSpPr>
          <p:cNvPr id="59" name="Rectangle 58">
            <a:extLst>
              <a:ext uri="{FF2B5EF4-FFF2-40B4-BE49-F238E27FC236}">
                <a16:creationId xmlns:a16="http://schemas.microsoft.com/office/drawing/2014/main" id="{9C62FC29-0589-B98E-40FD-8DBBF2033ECC}"/>
              </a:ext>
            </a:extLst>
          </p:cNvPr>
          <p:cNvSpPr/>
          <p:nvPr/>
        </p:nvSpPr>
        <p:spPr>
          <a:xfrm>
            <a:off x="6265251" y="1228919"/>
            <a:ext cx="5189563" cy="172429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lt1"/>
              </a:solidFill>
            </a:endParaRPr>
          </a:p>
        </p:txBody>
      </p:sp>
      <p:sp>
        <p:nvSpPr>
          <p:cNvPr id="63" name="Rectangle: Rounded Corners 62">
            <a:extLst>
              <a:ext uri="{FF2B5EF4-FFF2-40B4-BE49-F238E27FC236}">
                <a16:creationId xmlns:a16="http://schemas.microsoft.com/office/drawing/2014/main" id="{A433CFA5-C188-B3D9-8444-48058FE7536E}"/>
              </a:ext>
            </a:extLst>
          </p:cNvPr>
          <p:cNvSpPr/>
          <p:nvPr/>
        </p:nvSpPr>
        <p:spPr>
          <a:xfrm>
            <a:off x="3418724" y="1653393"/>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dirty="0"/>
              <a:t>2. Verify Dataset with the DNs</a:t>
            </a:r>
          </a:p>
        </p:txBody>
      </p:sp>
      <p:sp>
        <p:nvSpPr>
          <p:cNvPr id="84" name="TextBox 83">
            <a:extLst>
              <a:ext uri="{FF2B5EF4-FFF2-40B4-BE49-F238E27FC236}">
                <a16:creationId xmlns:a16="http://schemas.microsoft.com/office/drawing/2014/main" id="{82C7A7D6-54B4-EB82-5581-CE6E6877ACD4}"/>
              </a:ext>
            </a:extLst>
          </p:cNvPr>
          <p:cNvSpPr txBox="1"/>
          <p:nvPr/>
        </p:nvSpPr>
        <p:spPr>
          <a:xfrm>
            <a:off x="6262654" y="1271167"/>
            <a:ext cx="1349112" cy="307777"/>
          </a:xfrm>
          <a:prstGeom prst="rect">
            <a:avLst/>
          </a:prstGeom>
          <a:noFill/>
        </p:spPr>
        <p:txBody>
          <a:bodyPr wrap="square" rtlCol="0">
            <a:spAutoFit/>
          </a:bodyPr>
          <a:lstStyle/>
          <a:p>
            <a:r>
              <a:rPr lang="en-GB" sz="1400" b="1" dirty="0"/>
              <a:t>New Reports</a:t>
            </a:r>
          </a:p>
        </p:txBody>
      </p:sp>
      <p:pic>
        <p:nvPicPr>
          <p:cNvPr id="6" name="Graphic 5" descr="Users with solid fill">
            <a:extLst>
              <a:ext uri="{FF2B5EF4-FFF2-40B4-BE49-F238E27FC236}">
                <a16:creationId xmlns:a16="http://schemas.microsoft.com/office/drawing/2014/main" id="{916B44B1-D8AE-E007-3E41-30987731AE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41061" y="1703830"/>
            <a:ext cx="753804" cy="753804"/>
          </a:xfrm>
          <a:prstGeom prst="rect">
            <a:avLst/>
          </a:prstGeom>
        </p:spPr>
      </p:pic>
      <p:sp>
        <p:nvSpPr>
          <p:cNvPr id="9" name="TextBox 8">
            <a:extLst>
              <a:ext uri="{FF2B5EF4-FFF2-40B4-BE49-F238E27FC236}">
                <a16:creationId xmlns:a16="http://schemas.microsoft.com/office/drawing/2014/main" id="{CA5FCFCB-99B4-0792-F275-324E5EC54E48}"/>
              </a:ext>
            </a:extLst>
          </p:cNvPr>
          <p:cNvSpPr txBox="1"/>
          <p:nvPr/>
        </p:nvSpPr>
        <p:spPr>
          <a:xfrm>
            <a:off x="5194916" y="2284738"/>
            <a:ext cx="846094" cy="253916"/>
          </a:xfrm>
          <a:prstGeom prst="rect">
            <a:avLst/>
          </a:prstGeom>
          <a:noFill/>
        </p:spPr>
        <p:txBody>
          <a:bodyPr wrap="square" rtlCol="0">
            <a:spAutoFit/>
          </a:bodyPr>
          <a:lstStyle/>
          <a:p>
            <a:pPr algn="ctr"/>
            <a:r>
              <a:rPr lang="en-GB" sz="1050" b="1" dirty="0"/>
              <a:t>DNs</a:t>
            </a:r>
          </a:p>
        </p:txBody>
      </p:sp>
      <p:cxnSp>
        <p:nvCxnSpPr>
          <p:cNvPr id="15" name="Straight Arrow Connector 14">
            <a:extLst>
              <a:ext uri="{FF2B5EF4-FFF2-40B4-BE49-F238E27FC236}">
                <a16:creationId xmlns:a16="http://schemas.microsoft.com/office/drawing/2014/main" id="{D60DBB45-6687-5D2E-6D9C-E6E13B80337A}"/>
              </a:ext>
            </a:extLst>
          </p:cNvPr>
          <p:cNvCxnSpPr>
            <a:cxnSpLocks/>
          </p:cNvCxnSpPr>
          <p:nvPr/>
        </p:nvCxnSpPr>
        <p:spPr>
          <a:xfrm flipH="1">
            <a:off x="4757998" y="2113966"/>
            <a:ext cx="390773"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20" name="Graphic 19" descr="Users with solid fill">
            <a:extLst>
              <a:ext uri="{FF2B5EF4-FFF2-40B4-BE49-F238E27FC236}">
                <a16:creationId xmlns:a16="http://schemas.microsoft.com/office/drawing/2014/main" id="{BB7E89E9-FF74-8B6B-E5CE-3AA7ECD20D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20482" y="1752350"/>
            <a:ext cx="753804" cy="753804"/>
          </a:xfrm>
          <a:prstGeom prst="rect">
            <a:avLst/>
          </a:prstGeom>
        </p:spPr>
      </p:pic>
      <p:sp>
        <p:nvSpPr>
          <p:cNvPr id="21" name="TextBox 20">
            <a:extLst>
              <a:ext uri="{FF2B5EF4-FFF2-40B4-BE49-F238E27FC236}">
                <a16:creationId xmlns:a16="http://schemas.microsoft.com/office/drawing/2014/main" id="{26141267-DD05-43B8-008E-5CD70F171E9C}"/>
              </a:ext>
            </a:extLst>
          </p:cNvPr>
          <p:cNvSpPr txBox="1"/>
          <p:nvPr/>
        </p:nvSpPr>
        <p:spPr>
          <a:xfrm>
            <a:off x="8318617" y="2310719"/>
            <a:ext cx="846094" cy="415498"/>
          </a:xfrm>
          <a:prstGeom prst="rect">
            <a:avLst/>
          </a:prstGeom>
          <a:noFill/>
        </p:spPr>
        <p:txBody>
          <a:bodyPr wrap="square" rtlCol="0">
            <a:spAutoFit/>
          </a:bodyPr>
          <a:lstStyle/>
          <a:p>
            <a:pPr algn="ctr"/>
            <a:r>
              <a:rPr lang="en-GB" sz="1050" b="1" dirty="0"/>
              <a:t>Shippers</a:t>
            </a:r>
          </a:p>
          <a:p>
            <a:pPr algn="ctr"/>
            <a:r>
              <a:rPr lang="en-GB" sz="1050" b="1" dirty="0"/>
              <a:t>&amp; DNs</a:t>
            </a:r>
          </a:p>
        </p:txBody>
      </p:sp>
      <p:cxnSp>
        <p:nvCxnSpPr>
          <p:cNvPr id="31" name="Straight Arrow Connector 30">
            <a:extLst>
              <a:ext uri="{FF2B5EF4-FFF2-40B4-BE49-F238E27FC236}">
                <a16:creationId xmlns:a16="http://schemas.microsoft.com/office/drawing/2014/main" id="{9E8A1EC1-567B-5605-BCA8-8BE582EE6A73}"/>
              </a:ext>
            </a:extLst>
          </p:cNvPr>
          <p:cNvCxnSpPr>
            <a:cxnSpLocks/>
          </p:cNvCxnSpPr>
          <p:nvPr/>
        </p:nvCxnSpPr>
        <p:spPr>
          <a:xfrm flipH="1">
            <a:off x="9186972" y="2170759"/>
            <a:ext cx="579219"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D93F8D09-DBD6-B9F0-73D5-956EF26D6A9E}"/>
              </a:ext>
            </a:extLst>
          </p:cNvPr>
          <p:cNvCxnSpPr>
            <a:cxnSpLocks/>
          </p:cNvCxnSpPr>
          <p:nvPr/>
        </p:nvCxnSpPr>
        <p:spPr>
          <a:xfrm>
            <a:off x="7901553" y="2164083"/>
            <a:ext cx="510296"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 name="Text Placeholder 3">
            <a:extLst>
              <a:ext uri="{FF2B5EF4-FFF2-40B4-BE49-F238E27FC236}">
                <a16:creationId xmlns:a16="http://schemas.microsoft.com/office/drawing/2014/main" id="{6B9B37E9-A746-9810-4696-5FED79D048D0}"/>
              </a:ext>
            </a:extLst>
          </p:cNvPr>
          <p:cNvSpPr txBox="1">
            <a:spLocks/>
          </p:cNvSpPr>
          <p:nvPr/>
        </p:nvSpPr>
        <p:spPr>
          <a:xfrm>
            <a:off x="2987770" y="2929452"/>
            <a:ext cx="3445042" cy="762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10" name="Rectangle: Rounded Corners 9">
            <a:extLst>
              <a:ext uri="{FF2B5EF4-FFF2-40B4-BE49-F238E27FC236}">
                <a16:creationId xmlns:a16="http://schemas.microsoft.com/office/drawing/2014/main" id="{99B25228-6FCF-21A0-BD8D-3F7D77759BB2}"/>
              </a:ext>
            </a:extLst>
          </p:cNvPr>
          <p:cNvSpPr/>
          <p:nvPr/>
        </p:nvSpPr>
        <p:spPr>
          <a:xfrm>
            <a:off x="9933073" y="3430486"/>
            <a:ext cx="1258712"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dirty="0"/>
              <a:t>4. Generate</a:t>
            </a:r>
          </a:p>
          <a:p>
            <a:pPr algn="ctr"/>
            <a:r>
              <a:rPr lang="en-GB" sz="1100" dirty="0"/>
              <a:t>Quarterly Reports against original dataset </a:t>
            </a:r>
          </a:p>
        </p:txBody>
      </p:sp>
      <p:cxnSp>
        <p:nvCxnSpPr>
          <p:cNvPr id="11" name="Straight Arrow Connector 10">
            <a:extLst>
              <a:ext uri="{FF2B5EF4-FFF2-40B4-BE49-F238E27FC236}">
                <a16:creationId xmlns:a16="http://schemas.microsoft.com/office/drawing/2014/main" id="{B6976A16-6BEE-216E-A8E4-9483D646FE92}"/>
              </a:ext>
            </a:extLst>
          </p:cNvPr>
          <p:cNvCxnSpPr>
            <a:cxnSpLocks/>
          </p:cNvCxnSpPr>
          <p:nvPr/>
        </p:nvCxnSpPr>
        <p:spPr>
          <a:xfrm>
            <a:off x="6461494" y="3902236"/>
            <a:ext cx="419096"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D7B26D9-AF7D-17B6-1758-589DAFF4E4DA}"/>
              </a:ext>
            </a:extLst>
          </p:cNvPr>
          <p:cNvCxnSpPr>
            <a:cxnSpLocks/>
          </p:cNvCxnSpPr>
          <p:nvPr/>
        </p:nvCxnSpPr>
        <p:spPr>
          <a:xfrm flipV="1">
            <a:off x="9308755" y="3891060"/>
            <a:ext cx="592568" cy="7761"/>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A1C768F5-43CA-3F1C-D97E-B037B4106B2B}"/>
              </a:ext>
            </a:extLst>
          </p:cNvPr>
          <p:cNvSpPr/>
          <p:nvPr/>
        </p:nvSpPr>
        <p:spPr>
          <a:xfrm>
            <a:off x="624962" y="3033922"/>
            <a:ext cx="10844418" cy="2458676"/>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Arrow Connector 15">
            <a:extLst>
              <a:ext uri="{FF2B5EF4-FFF2-40B4-BE49-F238E27FC236}">
                <a16:creationId xmlns:a16="http://schemas.microsoft.com/office/drawing/2014/main" id="{D80B6BDA-4B08-04E8-9896-5D958E4FD931}"/>
              </a:ext>
            </a:extLst>
          </p:cNvPr>
          <p:cNvCxnSpPr>
            <a:cxnSpLocks/>
          </p:cNvCxnSpPr>
          <p:nvPr/>
        </p:nvCxnSpPr>
        <p:spPr>
          <a:xfrm>
            <a:off x="4504698" y="3891060"/>
            <a:ext cx="461612"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D225A3F-431C-66FB-AF27-482209BDA444}"/>
              </a:ext>
            </a:extLst>
          </p:cNvPr>
          <p:cNvSpPr txBox="1"/>
          <p:nvPr/>
        </p:nvSpPr>
        <p:spPr>
          <a:xfrm>
            <a:off x="567943" y="3023409"/>
            <a:ext cx="1751460" cy="307777"/>
          </a:xfrm>
          <a:prstGeom prst="rect">
            <a:avLst/>
          </a:prstGeom>
          <a:noFill/>
          <a:ln>
            <a:noFill/>
          </a:ln>
        </p:spPr>
        <p:txBody>
          <a:bodyPr wrap="square" rtlCol="0">
            <a:spAutoFit/>
          </a:bodyPr>
          <a:lstStyle/>
          <a:p>
            <a:pPr algn="ctr"/>
            <a:r>
              <a:rPr lang="en-GB" sz="1400" b="1" dirty="0"/>
              <a:t>One-off Solution</a:t>
            </a:r>
          </a:p>
        </p:txBody>
      </p:sp>
      <p:cxnSp>
        <p:nvCxnSpPr>
          <p:cNvPr id="19" name="Straight Arrow Connector 18">
            <a:extLst>
              <a:ext uri="{FF2B5EF4-FFF2-40B4-BE49-F238E27FC236}">
                <a16:creationId xmlns:a16="http://schemas.microsoft.com/office/drawing/2014/main" id="{FFA49E3E-C8DF-C09C-6823-2959E9F7F181}"/>
              </a:ext>
            </a:extLst>
          </p:cNvPr>
          <p:cNvCxnSpPr>
            <a:cxnSpLocks/>
          </p:cNvCxnSpPr>
          <p:nvPr/>
        </p:nvCxnSpPr>
        <p:spPr>
          <a:xfrm>
            <a:off x="2449576" y="3882236"/>
            <a:ext cx="562516" cy="1"/>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F1E3179-42B2-B488-AADC-938223C7B170}"/>
              </a:ext>
            </a:extLst>
          </p:cNvPr>
          <p:cNvSpPr txBox="1"/>
          <p:nvPr/>
        </p:nvSpPr>
        <p:spPr>
          <a:xfrm>
            <a:off x="1586336" y="4108519"/>
            <a:ext cx="1138469" cy="415498"/>
          </a:xfrm>
          <a:prstGeom prst="rect">
            <a:avLst/>
          </a:prstGeom>
          <a:noFill/>
        </p:spPr>
        <p:txBody>
          <a:bodyPr wrap="square" rtlCol="0">
            <a:spAutoFit/>
          </a:bodyPr>
          <a:lstStyle/>
          <a:p>
            <a:pPr algn="ctr"/>
            <a:r>
              <a:rPr lang="en-GB" sz="1050" dirty="0"/>
              <a:t>Call Handling Period Start</a:t>
            </a:r>
          </a:p>
        </p:txBody>
      </p:sp>
      <p:pic>
        <p:nvPicPr>
          <p:cNvPr id="26" name="Graphic 25" descr="Document with solid fill">
            <a:extLst>
              <a:ext uri="{FF2B5EF4-FFF2-40B4-BE49-F238E27FC236}">
                <a16:creationId xmlns:a16="http://schemas.microsoft.com/office/drawing/2014/main" id="{ED9FC181-C428-A775-A49B-75D028F03A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3081" y="3335635"/>
            <a:ext cx="914400" cy="914400"/>
          </a:xfrm>
          <a:prstGeom prst="rect">
            <a:avLst/>
          </a:prstGeom>
        </p:spPr>
      </p:pic>
      <p:sp>
        <p:nvSpPr>
          <p:cNvPr id="27" name="TextBox 26">
            <a:extLst>
              <a:ext uri="{FF2B5EF4-FFF2-40B4-BE49-F238E27FC236}">
                <a16:creationId xmlns:a16="http://schemas.microsoft.com/office/drawing/2014/main" id="{C4FC7CAE-3032-4030-0EE8-86C49B2BFC65}"/>
              </a:ext>
            </a:extLst>
          </p:cNvPr>
          <p:cNvSpPr txBox="1"/>
          <p:nvPr/>
        </p:nvSpPr>
        <p:spPr>
          <a:xfrm>
            <a:off x="623081" y="4191012"/>
            <a:ext cx="846094" cy="261610"/>
          </a:xfrm>
          <a:prstGeom prst="rect">
            <a:avLst/>
          </a:prstGeom>
          <a:noFill/>
        </p:spPr>
        <p:txBody>
          <a:bodyPr wrap="square" rtlCol="0">
            <a:spAutoFit/>
          </a:bodyPr>
          <a:lstStyle/>
          <a:p>
            <a:pPr algn="ctr"/>
            <a:r>
              <a:rPr lang="en-GB" sz="1100" b="1" dirty="0"/>
              <a:t>Dataset</a:t>
            </a:r>
          </a:p>
        </p:txBody>
      </p:sp>
      <p:pic>
        <p:nvPicPr>
          <p:cNvPr id="29" name="Graphic 28" descr="Stopwatch with solid fill">
            <a:extLst>
              <a:ext uri="{FF2B5EF4-FFF2-40B4-BE49-F238E27FC236}">
                <a16:creationId xmlns:a16="http://schemas.microsoft.com/office/drawing/2014/main" id="{96AA5267-57CD-C472-D50D-5AC24FDB11A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71476" y="3641445"/>
            <a:ext cx="468884" cy="468884"/>
          </a:xfrm>
          <a:prstGeom prst="rect">
            <a:avLst/>
          </a:prstGeom>
        </p:spPr>
      </p:pic>
      <p:cxnSp>
        <p:nvCxnSpPr>
          <p:cNvPr id="33" name="Straight Connector 32">
            <a:extLst>
              <a:ext uri="{FF2B5EF4-FFF2-40B4-BE49-F238E27FC236}">
                <a16:creationId xmlns:a16="http://schemas.microsoft.com/office/drawing/2014/main" id="{39A2F58C-9682-947A-5BA9-0B35297F81DE}"/>
              </a:ext>
            </a:extLst>
          </p:cNvPr>
          <p:cNvCxnSpPr>
            <a:cxnSpLocks/>
          </p:cNvCxnSpPr>
          <p:nvPr/>
        </p:nvCxnSpPr>
        <p:spPr>
          <a:xfrm>
            <a:off x="1434944" y="3891060"/>
            <a:ext cx="478767" cy="507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5" name="Rectangle: Rounded Corners 34">
            <a:extLst>
              <a:ext uri="{FF2B5EF4-FFF2-40B4-BE49-F238E27FC236}">
                <a16:creationId xmlns:a16="http://schemas.microsoft.com/office/drawing/2014/main" id="{CE5CD6D5-54EF-FD3F-076A-B82C333AE3EC}"/>
              </a:ext>
            </a:extLst>
          </p:cNvPr>
          <p:cNvSpPr/>
          <p:nvPr/>
        </p:nvSpPr>
        <p:spPr>
          <a:xfrm>
            <a:off x="3069242" y="3421663"/>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dirty="0"/>
              <a:t>1. Call each registered Emergency Contact at SMP site</a:t>
            </a:r>
          </a:p>
        </p:txBody>
      </p:sp>
      <p:sp>
        <p:nvSpPr>
          <p:cNvPr id="37" name="Rectangle: Rounded Corners 36">
            <a:extLst>
              <a:ext uri="{FF2B5EF4-FFF2-40B4-BE49-F238E27FC236}">
                <a16:creationId xmlns:a16="http://schemas.microsoft.com/office/drawing/2014/main" id="{BB8F218B-CE91-FEBD-BA00-8E397C6339ED}"/>
              </a:ext>
            </a:extLst>
          </p:cNvPr>
          <p:cNvSpPr/>
          <p:nvPr/>
        </p:nvSpPr>
        <p:spPr>
          <a:xfrm>
            <a:off x="5004410" y="3430486"/>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dirty="0"/>
              <a:t>2. Record call outcomes</a:t>
            </a:r>
          </a:p>
        </p:txBody>
      </p:sp>
      <p:sp>
        <p:nvSpPr>
          <p:cNvPr id="39" name="Rectangle: Rounded Corners 38">
            <a:extLst>
              <a:ext uri="{FF2B5EF4-FFF2-40B4-BE49-F238E27FC236}">
                <a16:creationId xmlns:a16="http://schemas.microsoft.com/office/drawing/2014/main" id="{1DDE02C3-2BF9-B337-C5FF-C9B4EF7F1B67}"/>
              </a:ext>
            </a:extLst>
          </p:cNvPr>
          <p:cNvSpPr/>
          <p:nvPr/>
        </p:nvSpPr>
        <p:spPr>
          <a:xfrm>
            <a:off x="6928590" y="3441663"/>
            <a:ext cx="1384326" cy="921147"/>
          </a:xfrm>
          <a:prstGeom prst="roundRect">
            <a:avLst/>
          </a:prstGeom>
          <a:solidFill>
            <a:srgbClr val="7FDFBA"/>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lstStyle/>
          <a:p>
            <a:pPr algn="ctr"/>
            <a:r>
              <a:rPr lang="en-GB" sz="1100" dirty="0"/>
              <a:t>3. Generate Monthly Report for call outcomes</a:t>
            </a:r>
          </a:p>
        </p:txBody>
      </p:sp>
      <p:sp>
        <p:nvSpPr>
          <p:cNvPr id="40" name="TextBox 39">
            <a:extLst>
              <a:ext uri="{FF2B5EF4-FFF2-40B4-BE49-F238E27FC236}">
                <a16:creationId xmlns:a16="http://schemas.microsoft.com/office/drawing/2014/main" id="{52E95CD1-B4E4-5D19-A38E-0C3ABD2E1351}"/>
              </a:ext>
            </a:extLst>
          </p:cNvPr>
          <p:cNvSpPr txBox="1"/>
          <p:nvPr/>
        </p:nvSpPr>
        <p:spPr>
          <a:xfrm>
            <a:off x="8537394" y="4123790"/>
            <a:ext cx="1138469" cy="415498"/>
          </a:xfrm>
          <a:prstGeom prst="rect">
            <a:avLst/>
          </a:prstGeom>
          <a:noFill/>
        </p:spPr>
        <p:txBody>
          <a:bodyPr wrap="square" rtlCol="0">
            <a:spAutoFit/>
          </a:bodyPr>
          <a:lstStyle/>
          <a:p>
            <a:pPr algn="ctr"/>
            <a:r>
              <a:rPr lang="en-GB" sz="1050" dirty="0"/>
              <a:t>Call Handling Period Ends</a:t>
            </a:r>
          </a:p>
        </p:txBody>
      </p:sp>
      <p:pic>
        <p:nvPicPr>
          <p:cNvPr id="41" name="Graphic 40" descr="Stopwatch with solid fill">
            <a:extLst>
              <a:ext uri="{FF2B5EF4-FFF2-40B4-BE49-F238E27FC236}">
                <a16:creationId xmlns:a16="http://schemas.microsoft.com/office/drawing/2014/main" id="{5F16EF8C-69C4-7BB0-4201-4D046159249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47830" y="3667794"/>
            <a:ext cx="468884" cy="468884"/>
          </a:xfrm>
          <a:prstGeom prst="rect">
            <a:avLst/>
          </a:prstGeom>
        </p:spPr>
      </p:pic>
      <p:cxnSp>
        <p:nvCxnSpPr>
          <p:cNvPr id="43" name="Straight Arrow Connector 42">
            <a:extLst>
              <a:ext uri="{FF2B5EF4-FFF2-40B4-BE49-F238E27FC236}">
                <a16:creationId xmlns:a16="http://schemas.microsoft.com/office/drawing/2014/main" id="{98778925-02ED-0C4D-166E-2E7D616E9D8B}"/>
              </a:ext>
            </a:extLst>
          </p:cNvPr>
          <p:cNvCxnSpPr>
            <a:cxnSpLocks/>
          </p:cNvCxnSpPr>
          <p:nvPr/>
        </p:nvCxnSpPr>
        <p:spPr>
          <a:xfrm>
            <a:off x="8331966" y="3902237"/>
            <a:ext cx="534914"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44" name="Graphic 43" descr="Users with solid fill">
            <a:extLst>
              <a:ext uri="{FF2B5EF4-FFF2-40B4-BE49-F238E27FC236}">
                <a16:creationId xmlns:a16="http://schemas.microsoft.com/office/drawing/2014/main" id="{6221FB54-701F-77D7-A9F2-B243572F8D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31368" y="4622001"/>
            <a:ext cx="753804" cy="753804"/>
          </a:xfrm>
          <a:prstGeom prst="rect">
            <a:avLst/>
          </a:prstGeom>
        </p:spPr>
      </p:pic>
      <p:sp>
        <p:nvSpPr>
          <p:cNvPr id="47" name="TextBox 46">
            <a:extLst>
              <a:ext uri="{FF2B5EF4-FFF2-40B4-BE49-F238E27FC236}">
                <a16:creationId xmlns:a16="http://schemas.microsoft.com/office/drawing/2014/main" id="{E56850DD-1ACD-315E-9F4C-14F2C57D9E6D}"/>
              </a:ext>
            </a:extLst>
          </p:cNvPr>
          <p:cNvSpPr txBox="1"/>
          <p:nvPr/>
        </p:nvSpPr>
        <p:spPr>
          <a:xfrm>
            <a:off x="8503801" y="5180370"/>
            <a:ext cx="1198056" cy="253916"/>
          </a:xfrm>
          <a:prstGeom prst="rect">
            <a:avLst/>
          </a:prstGeom>
          <a:noFill/>
        </p:spPr>
        <p:txBody>
          <a:bodyPr wrap="square" rtlCol="0">
            <a:spAutoFit/>
          </a:bodyPr>
          <a:lstStyle/>
          <a:p>
            <a:pPr algn="ctr"/>
            <a:r>
              <a:rPr lang="en-GB" sz="1050" b="1" dirty="0"/>
              <a:t>Shippers &amp; DNs</a:t>
            </a:r>
          </a:p>
        </p:txBody>
      </p:sp>
      <p:cxnSp>
        <p:nvCxnSpPr>
          <p:cNvPr id="48" name="Connector: Elbow 47">
            <a:extLst>
              <a:ext uri="{FF2B5EF4-FFF2-40B4-BE49-F238E27FC236}">
                <a16:creationId xmlns:a16="http://schemas.microsoft.com/office/drawing/2014/main" id="{CC13D632-7618-8387-7C5C-0C05803468F2}"/>
              </a:ext>
            </a:extLst>
          </p:cNvPr>
          <p:cNvCxnSpPr>
            <a:cxnSpLocks/>
            <a:stCxn id="39" idx="2"/>
          </p:cNvCxnSpPr>
          <p:nvPr/>
        </p:nvCxnSpPr>
        <p:spPr>
          <a:xfrm rot="16200000" flipH="1">
            <a:off x="7707280" y="4276282"/>
            <a:ext cx="743587" cy="916641"/>
          </a:xfrm>
          <a:prstGeom prst="bentConnector2">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E2D84A94-6E11-A979-1106-AC7B26B82104}"/>
              </a:ext>
            </a:extLst>
          </p:cNvPr>
          <p:cNvCxnSpPr>
            <a:cxnSpLocks/>
            <a:stCxn id="10" idx="2"/>
          </p:cNvCxnSpPr>
          <p:nvPr/>
        </p:nvCxnSpPr>
        <p:spPr>
          <a:xfrm rot="5400000">
            <a:off x="9727206" y="4270216"/>
            <a:ext cx="753806" cy="916640"/>
          </a:xfrm>
          <a:prstGeom prst="bentConnector2">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74DF351B-C0F3-E8F9-8372-095662FE5675}"/>
              </a:ext>
            </a:extLst>
          </p:cNvPr>
          <p:cNvCxnSpPr>
            <a:cxnSpLocks/>
          </p:cNvCxnSpPr>
          <p:nvPr/>
        </p:nvCxnSpPr>
        <p:spPr>
          <a:xfrm>
            <a:off x="3038184" y="2110010"/>
            <a:ext cx="380540" cy="0"/>
          </a:xfrm>
          <a:prstGeom prst="straightConnector1">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4414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65125"/>
            <a:ext cx="10967028" cy="637765"/>
          </a:xfrm>
        </p:spPr>
        <p:txBody>
          <a:bodyPr>
            <a:noAutofit/>
          </a:bodyPr>
          <a:lstStyle/>
          <a:p>
            <a:r>
              <a:rPr lang="en-US" sz="3600" dirty="0"/>
              <a:t>Solution Options</a:t>
            </a:r>
            <a:endParaRPr lang="en-IN" sz="3600" dirty="0"/>
          </a:p>
        </p:txBody>
      </p:sp>
      <p:sp>
        <p:nvSpPr>
          <p:cNvPr id="7" name="Date Placeholder 1">
            <a:extLst>
              <a:ext uri="{FF2B5EF4-FFF2-40B4-BE49-F238E27FC236}">
                <a16:creationId xmlns:a16="http://schemas.microsoft.com/office/drawing/2014/main" id="{8C11A702-29A7-630C-3903-347489B2A2D7}"/>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Date Placeholder 1">
            <a:extLst>
              <a:ext uri="{FF2B5EF4-FFF2-40B4-BE49-F238E27FC236}">
                <a16:creationId xmlns:a16="http://schemas.microsoft.com/office/drawing/2014/main" id="{9C355E32-AAA2-C0F0-FE78-8AEA099DF4B7}"/>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graphicFrame>
        <p:nvGraphicFramePr>
          <p:cNvPr id="2" name="Table 1">
            <a:extLst>
              <a:ext uri="{FF2B5EF4-FFF2-40B4-BE49-F238E27FC236}">
                <a16:creationId xmlns:a16="http://schemas.microsoft.com/office/drawing/2014/main" id="{638B3312-3F2E-0755-A828-585A19AA6E7B}"/>
              </a:ext>
            </a:extLst>
          </p:cNvPr>
          <p:cNvGraphicFramePr>
            <a:graphicFrameLocks noGrp="1"/>
          </p:cNvGraphicFramePr>
          <p:nvPr>
            <p:extLst>
              <p:ext uri="{D42A27DB-BD31-4B8C-83A1-F6EECF244321}">
                <p14:modId xmlns:p14="http://schemas.microsoft.com/office/powerpoint/2010/main" val="1949643582"/>
              </p:ext>
            </p:extLst>
          </p:nvPr>
        </p:nvGraphicFramePr>
        <p:xfrm>
          <a:off x="415725" y="1078638"/>
          <a:ext cx="11232936" cy="5090160"/>
        </p:xfrm>
        <a:graphic>
          <a:graphicData uri="http://schemas.openxmlformats.org/drawingml/2006/table">
            <a:tbl>
              <a:tblPr firstRow="1" bandRow="1">
                <a:tableStyleId>{073A0DAA-6AF3-43AB-8588-CEC1D06C72B9}</a:tableStyleId>
              </a:tblPr>
              <a:tblGrid>
                <a:gridCol w="481887">
                  <a:extLst>
                    <a:ext uri="{9D8B030D-6E8A-4147-A177-3AD203B41FA5}">
                      <a16:colId xmlns:a16="http://schemas.microsoft.com/office/drawing/2014/main" val="3857738812"/>
                    </a:ext>
                  </a:extLst>
                </a:gridCol>
                <a:gridCol w="2412118">
                  <a:extLst>
                    <a:ext uri="{9D8B030D-6E8A-4147-A177-3AD203B41FA5}">
                      <a16:colId xmlns:a16="http://schemas.microsoft.com/office/drawing/2014/main" val="2372414118"/>
                    </a:ext>
                  </a:extLst>
                </a:gridCol>
                <a:gridCol w="6808305">
                  <a:extLst>
                    <a:ext uri="{9D8B030D-6E8A-4147-A177-3AD203B41FA5}">
                      <a16:colId xmlns:a16="http://schemas.microsoft.com/office/drawing/2014/main" val="2742395635"/>
                    </a:ext>
                  </a:extLst>
                </a:gridCol>
                <a:gridCol w="1530626">
                  <a:extLst>
                    <a:ext uri="{9D8B030D-6E8A-4147-A177-3AD203B41FA5}">
                      <a16:colId xmlns:a16="http://schemas.microsoft.com/office/drawing/2014/main" val="118232676"/>
                    </a:ext>
                  </a:extLst>
                </a:gridCol>
              </a:tblGrid>
              <a:tr h="433456">
                <a:tc>
                  <a:txBody>
                    <a:bodyPr/>
                    <a:lstStyle/>
                    <a:p>
                      <a:pPr marL="0" algn="l" defTabSz="914400" rtl="0" eaLnBrk="1" latinLnBrk="0" hangingPunct="1"/>
                      <a:r>
                        <a:rPr lang="en-GB" sz="1200" b="1" kern="1200" dirty="0">
                          <a:solidFill>
                            <a:schemeClr val="lt1"/>
                          </a:solidFill>
                          <a:latin typeface="+mn-lt"/>
                          <a:ea typeface="+mn-ea"/>
                          <a:cs typeface="+mn-cs"/>
                        </a:rPr>
                        <a:t>#</a:t>
                      </a:r>
                    </a:p>
                  </a:txBody>
                  <a:tcPr marL="45720" marR="45720" anchor="ctr"/>
                </a:tc>
                <a:tc>
                  <a:txBody>
                    <a:bodyPr/>
                    <a:lstStyle/>
                    <a:p>
                      <a:pPr marL="0" algn="l" defTabSz="914400" rtl="0" eaLnBrk="1" latinLnBrk="0" hangingPunct="1"/>
                      <a:r>
                        <a:rPr lang="en-GB" sz="1200" b="1" kern="1200" dirty="0">
                          <a:solidFill>
                            <a:schemeClr val="lt1"/>
                          </a:solidFill>
                          <a:latin typeface="+mn-lt"/>
                          <a:ea typeface="+mn-ea"/>
                          <a:cs typeface="+mn-cs"/>
                        </a:rPr>
                        <a:t>Description</a:t>
                      </a:r>
                    </a:p>
                  </a:txBody>
                  <a:tcPr marL="45720" marR="45720" anchor="ctr"/>
                </a:tc>
                <a:tc>
                  <a:txBody>
                    <a:bodyPr/>
                    <a:lstStyle/>
                    <a:p>
                      <a:pPr marL="0" algn="l" defTabSz="914400" rtl="0" eaLnBrk="1" latinLnBrk="0" hangingPunct="1"/>
                      <a:r>
                        <a:rPr lang="en-GB" sz="1200" b="1" kern="1200" dirty="0">
                          <a:solidFill>
                            <a:schemeClr val="lt1"/>
                          </a:solidFill>
                          <a:latin typeface="+mn-lt"/>
                          <a:ea typeface="+mn-ea"/>
                          <a:cs typeface="+mn-cs"/>
                        </a:rPr>
                        <a:t>Systems and process impacts</a:t>
                      </a:r>
                    </a:p>
                  </a:txBody>
                  <a:tcPr marL="45720" marR="45720" anchor="ctr"/>
                </a:tc>
                <a:tc>
                  <a:txBody>
                    <a:bodyPr/>
                    <a:lstStyle/>
                    <a:p>
                      <a:pPr marL="0" algn="l" defTabSz="914400" rtl="0" eaLnBrk="1" latinLnBrk="0" hangingPunct="1"/>
                      <a:r>
                        <a:rPr lang="en-GB" sz="1200" b="1" kern="1200" dirty="0">
                          <a:solidFill>
                            <a:schemeClr val="lt1"/>
                          </a:solidFill>
                          <a:latin typeface="+mn-lt"/>
                          <a:ea typeface="+mn-ea"/>
                          <a:cs typeface="+mn-cs"/>
                        </a:rPr>
                        <a:t>Cost Estimate Ranges</a:t>
                      </a:r>
                    </a:p>
                  </a:txBody>
                  <a:tcPr marL="45720" marR="45720" anchor="ctr"/>
                </a:tc>
                <a:extLst>
                  <a:ext uri="{0D108BD9-81ED-4DB2-BD59-A6C34878D82A}">
                    <a16:rowId xmlns:a16="http://schemas.microsoft.com/office/drawing/2014/main" val="2601222081"/>
                  </a:ext>
                </a:extLst>
              </a:tr>
              <a:tr h="1993897">
                <a:tc>
                  <a:txBody>
                    <a:bodyPr/>
                    <a:lstStyle/>
                    <a:p>
                      <a:r>
                        <a:rPr lang="en-GB" sz="1100" dirty="0"/>
                        <a:t>1</a:t>
                      </a:r>
                    </a:p>
                  </a:txBody>
                  <a:tcPr anchor="ctr"/>
                </a:tc>
                <a:tc>
                  <a:txBody>
                    <a:bodyPr/>
                    <a:lstStyle/>
                    <a:p>
                      <a:pPr marL="0" algn="l" defTabSz="914400" rtl="0" eaLnBrk="1" latinLnBrk="0" hangingPunct="1"/>
                      <a:r>
                        <a:rPr lang="en-GB" sz="1100" kern="1200" dirty="0">
                          <a:solidFill>
                            <a:schemeClr val="tx1"/>
                          </a:solidFill>
                          <a:latin typeface="+mn-lt"/>
                          <a:ea typeface="+mn-ea"/>
                          <a:cs typeface="+mn-cs"/>
                        </a:rPr>
                        <a:t>Reports run in SAP BO and issued by Customer Ops. Calls made via a non-autonomous solution. </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sng" kern="1200" dirty="0">
                          <a:solidFill>
                            <a:schemeClr val="tx1"/>
                          </a:solidFill>
                          <a:latin typeface="+mn-lt"/>
                          <a:ea typeface="+mn-ea"/>
                          <a:cs typeface="+mn-cs"/>
                        </a:rPr>
                        <a:t>Reporting: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latin typeface="+mn-lt"/>
                          <a:ea typeface="+mn-ea"/>
                          <a:cs typeface="+mn-cs"/>
                        </a:rPr>
                        <a:t>Initial ‘Top 200’ report and subsequent 2 ‘Quarterly reports’ to be created and run in SAP BO.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latin typeface="+mn-lt"/>
                          <a:ea typeface="+mn-ea"/>
                          <a:cs typeface="+mn-cs"/>
                        </a:rPr>
                        <a:t>Monthly reports templates to be provided to and updated by Call Handlers, then reviewed and issued each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latin typeface="+mn-lt"/>
                          <a:ea typeface="+mn-ea"/>
                          <a:cs typeface="+mn-cs"/>
                        </a:rPr>
                        <a:t>All reports* to be issued via Customer Ops and to be password protected and distributed via email or huddle to all Shippers and DNs with one or more sites in the ‘Top 200’ 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1" kern="1200" dirty="0">
                          <a:solidFill>
                            <a:schemeClr val="tx1"/>
                          </a:solidFill>
                          <a:latin typeface="+mn-lt"/>
                          <a:ea typeface="+mn-ea"/>
                          <a:cs typeface="+mn-cs"/>
                        </a:rPr>
                        <a:t>*For the Initial ‘Top 200 report’ this will only be issued to and reviewed by DNs.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sng" kern="1200" dirty="0">
                          <a:solidFill>
                            <a:schemeClr val="tx1"/>
                          </a:solidFill>
                          <a:latin typeface="+mn-lt"/>
                          <a:ea typeface="+mn-ea"/>
                          <a:cs typeface="+mn-cs"/>
                        </a:rPr>
                        <a:t>Call Handling: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latin typeface="+mn-lt"/>
                          <a:ea typeface="+mn-ea"/>
                          <a:cs typeface="+mn-cs"/>
                        </a:rPr>
                        <a:t>All calls to be made between a 4month consecutive period, calls to be manually undertaken and not via any automated call solution. A maximum of 3 call attempts will be made for each contact</a:t>
                      </a:r>
                      <a:r>
                        <a:rPr lang="en-GB" sz="1100" b="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latin typeface="+mn-lt"/>
                        <a:ea typeface="+mn-ea"/>
                        <a:cs typeface="+mn-cs"/>
                      </a:endParaRPr>
                    </a:p>
                  </a:txBody>
                  <a:tcPr marL="45720" marR="45720" anchor="ctr"/>
                </a:tc>
                <a:tc>
                  <a:txBody>
                    <a:bodyPr/>
                    <a:lstStyle/>
                    <a:p>
                      <a:pPr marL="0" algn="l" defTabSz="914400" rtl="0" eaLnBrk="1" latinLnBrk="0" hangingPunct="1"/>
                      <a:r>
                        <a:rPr lang="en-GB" sz="1100" b="1" kern="1200" dirty="0">
                          <a:solidFill>
                            <a:schemeClr val="dk1"/>
                          </a:solidFill>
                          <a:latin typeface="+mn-lt"/>
                          <a:ea typeface="+mn-ea"/>
                          <a:cs typeface="+mn-cs"/>
                        </a:rPr>
                        <a:t>Delivery:</a:t>
                      </a:r>
                    </a:p>
                    <a:p>
                      <a:pPr marL="0" algn="l" defTabSz="914400" rtl="0" eaLnBrk="1" latinLnBrk="0" hangingPunct="1"/>
                      <a:r>
                        <a:rPr lang="en-GB" sz="1100" kern="1200" dirty="0">
                          <a:solidFill>
                            <a:schemeClr val="dk1"/>
                          </a:solidFill>
                          <a:latin typeface="+mn-lt"/>
                          <a:ea typeface="+mn-ea"/>
                          <a:cs typeface="+mn-cs"/>
                        </a:rPr>
                        <a:t>£65k - £170k</a:t>
                      </a:r>
                      <a:br>
                        <a:rPr lang="en-GB" sz="1100" kern="1200" dirty="0">
                          <a:solidFill>
                            <a:schemeClr val="dk1"/>
                          </a:solidFill>
                          <a:latin typeface="+mn-lt"/>
                          <a:ea typeface="+mn-ea"/>
                          <a:cs typeface="+mn-cs"/>
                        </a:rPr>
                      </a:br>
                      <a:br>
                        <a:rPr lang="en-GB" sz="1100" kern="1200" dirty="0">
                          <a:solidFill>
                            <a:schemeClr val="dk1"/>
                          </a:solidFill>
                          <a:latin typeface="+mn-lt"/>
                          <a:ea typeface="+mn-ea"/>
                          <a:cs typeface="+mn-cs"/>
                        </a:rPr>
                      </a:br>
                      <a:r>
                        <a:rPr lang="en-GB" sz="1000" b="1" i="1" kern="1200" dirty="0">
                          <a:solidFill>
                            <a:schemeClr val="dk1"/>
                          </a:solidFill>
                          <a:latin typeface="+mn-lt"/>
                          <a:ea typeface="+mn-ea"/>
                          <a:cs typeface="+mn-cs"/>
                        </a:rPr>
                        <a:t>a. Onshore Call Handing.</a:t>
                      </a:r>
                    </a:p>
                    <a:p>
                      <a:pPr marL="0" algn="l" defTabSz="914400" rtl="0" eaLnBrk="1" latinLnBrk="0" hangingPunct="1"/>
                      <a:r>
                        <a:rPr lang="en-GB" sz="1000" b="0" i="1" kern="1200" dirty="0">
                          <a:solidFill>
                            <a:schemeClr val="dk1"/>
                          </a:solidFill>
                          <a:latin typeface="+mn-lt"/>
                          <a:ea typeface="+mn-ea"/>
                          <a:cs typeface="+mn-cs"/>
                        </a:rPr>
                        <a:t>The is reflected by the top end of cost range.</a:t>
                      </a:r>
                    </a:p>
                    <a:p>
                      <a:pPr marL="0" algn="l" defTabSz="914400" rtl="0" eaLnBrk="1" latinLnBrk="0" hangingPunct="1"/>
                      <a:endParaRPr lang="en-GB" sz="1050" b="0" i="1" kern="1200" dirty="0">
                        <a:solidFill>
                          <a:schemeClr val="dk1"/>
                        </a:solidFill>
                        <a:latin typeface="+mn-lt"/>
                        <a:ea typeface="+mn-ea"/>
                        <a:cs typeface="+mn-cs"/>
                      </a:endParaRPr>
                    </a:p>
                    <a:p>
                      <a:pPr marL="0" algn="l" defTabSz="914400" rtl="0" eaLnBrk="1" latinLnBrk="0" hangingPunct="1"/>
                      <a:r>
                        <a:rPr lang="en-GB" sz="1000" b="1" i="1" kern="1200" dirty="0">
                          <a:solidFill>
                            <a:schemeClr val="dk1"/>
                          </a:solidFill>
                          <a:latin typeface="+mn-lt"/>
                          <a:ea typeface="+mn-ea"/>
                          <a:cs typeface="+mn-cs"/>
                        </a:rPr>
                        <a:t>b. Offshore Call Handling</a:t>
                      </a:r>
                    </a:p>
                    <a:p>
                      <a:pPr marL="0" algn="l" defTabSz="914400" rtl="0" eaLnBrk="1" latinLnBrk="0" hangingPunct="1"/>
                      <a:r>
                        <a:rPr lang="en-GB" sz="1000" b="0" i="1" kern="1200" dirty="0">
                          <a:solidFill>
                            <a:schemeClr val="dk1"/>
                          </a:solidFill>
                          <a:latin typeface="+mn-lt"/>
                          <a:ea typeface="+mn-ea"/>
                          <a:cs typeface="+mn-cs"/>
                        </a:rPr>
                        <a:t>This would be circa half the onshore cost.</a:t>
                      </a:r>
                    </a:p>
                  </a:txBody>
                  <a:tcPr marL="45720" marR="45720" anchor="ctr"/>
                </a:tc>
                <a:extLst>
                  <a:ext uri="{0D108BD9-81ED-4DB2-BD59-A6C34878D82A}">
                    <a16:rowId xmlns:a16="http://schemas.microsoft.com/office/drawing/2014/main" val="372400883"/>
                  </a:ext>
                </a:extLst>
              </a:tr>
              <a:tr h="2629633">
                <a:tc>
                  <a:txBody>
                    <a:bodyPr/>
                    <a:lstStyle/>
                    <a:p>
                      <a:r>
                        <a:rPr lang="en-GB" sz="1100" dirty="0"/>
                        <a:t>2</a:t>
                      </a:r>
                    </a:p>
                  </a:txBody>
                  <a:tcPr anchor="ctr"/>
                </a:tc>
                <a:tc>
                  <a:txBody>
                    <a:bodyPr/>
                    <a:lstStyle/>
                    <a:p>
                      <a:pPr marL="0" indent="0" algn="l" defTabSz="914400" rtl="0" eaLnBrk="1" latinLnBrk="0" hangingPunct="1">
                        <a:buFont typeface="Arial" panose="020B0604020202020204" pitchFamily="34" charset="0"/>
                        <a:buNone/>
                      </a:pPr>
                      <a:r>
                        <a:rPr lang="en-GB" sz="1100" b="0" kern="1200" dirty="0">
                          <a:solidFill>
                            <a:srgbClr val="212232"/>
                          </a:solidFill>
                          <a:latin typeface="+mn-lt"/>
                          <a:ea typeface="+mn-ea"/>
                          <a:cs typeface="+mn-cs"/>
                        </a:rPr>
                        <a:t>Reports run in SAP BO and issued via IX. Calls made via a non-autonomous solution. </a:t>
                      </a:r>
                    </a:p>
                    <a:p>
                      <a:pPr marL="0" indent="0" algn="l" defTabSz="914400" rtl="0" eaLnBrk="1" latinLnBrk="0" hangingPunct="1">
                        <a:buFont typeface="Arial" panose="020B0604020202020204" pitchFamily="34" charset="0"/>
                        <a:buNone/>
                      </a:pPr>
                      <a:r>
                        <a:rPr lang="en-GB" sz="1100" b="1" kern="1200" dirty="0">
                          <a:solidFill>
                            <a:srgbClr val="FF0000"/>
                          </a:solidFill>
                          <a:latin typeface="+mn-lt"/>
                          <a:ea typeface="+mn-ea"/>
                          <a:cs typeface="+mn-cs"/>
                        </a:rPr>
                        <a:t>(Discounted)</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dirty="0">
                          <a:solidFill>
                            <a:srgbClr val="212232"/>
                          </a:solidFill>
                          <a:latin typeface="+mn-lt"/>
                          <a:ea typeface="+mn-ea"/>
                          <a:cs typeface="+mn-cs"/>
                        </a:rPr>
                        <a:t>Reporting:</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dirty="0">
                          <a:solidFill>
                            <a:srgbClr val="212232"/>
                          </a:solidFill>
                          <a:latin typeface="+mn-lt"/>
                          <a:ea typeface="+mn-ea"/>
                          <a:cs typeface="+mn-cs"/>
                        </a:rPr>
                        <a:t>Initial ‘Top 200’ report and subsequent 2 ‘Quarterly reports’ to be created and run in SAP BO.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a:solidFill>
                            <a:schemeClr val="tx1"/>
                          </a:solidFill>
                          <a:latin typeface="+mn-lt"/>
                          <a:ea typeface="+mn-ea"/>
                          <a:cs typeface="+mn-cs"/>
                        </a:rPr>
                        <a:t>Monthly reports templates to be provided to and updated by Call Handlers, then reviewed and issued each month.</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dirty="0">
                          <a:solidFill>
                            <a:srgbClr val="212232"/>
                          </a:solidFill>
                          <a:latin typeface="+mn-lt"/>
                          <a:ea typeface="+mn-ea"/>
                          <a:cs typeface="+mn-cs"/>
                        </a:rPr>
                        <a:t>All reports* to be issued autonomously via IX </a:t>
                      </a:r>
                      <a:r>
                        <a:rPr lang="en-GB" sz="1000" b="0" kern="1200" dirty="0">
                          <a:solidFill>
                            <a:schemeClr val="tx1"/>
                          </a:solidFill>
                          <a:latin typeface="+mn-lt"/>
                          <a:ea typeface="+mn-ea"/>
                          <a:cs typeface="+mn-cs"/>
                        </a:rPr>
                        <a:t>to all Shippers and DNs with one or more sites in the ‘Top 200’ portfolio</a:t>
                      </a:r>
                      <a:r>
                        <a:rPr lang="en-GB" sz="1000" kern="1200" dirty="0">
                          <a:solidFill>
                            <a:srgbClr val="212232"/>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i="1" kern="1200" dirty="0">
                          <a:solidFill>
                            <a:srgbClr val="212232"/>
                          </a:solidFill>
                          <a:latin typeface="+mn-lt"/>
                          <a:ea typeface="+mn-ea"/>
                          <a:cs typeface="+mn-cs"/>
                        </a:rPr>
                        <a:t>*For the Initial ‘Top 200 report’ this will only be issued to and reviewed by DNs.</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dirty="0">
                          <a:solidFill>
                            <a:srgbClr val="212232"/>
                          </a:solidFill>
                          <a:latin typeface="+mn-lt"/>
                          <a:ea typeface="+mn-ea"/>
                          <a:cs typeface="+mn-cs"/>
                        </a:rPr>
                        <a:t>Call Handling: </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dirty="0">
                          <a:solidFill>
                            <a:srgbClr val="212232"/>
                          </a:solidFill>
                          <a:latin typeface="+mn-lt"/>
                          <a:ea typeface="+mn-ea"/>
                          <a:cs typeface="+mn-cs"/>
                        </a:rPr>
                        <a:t>All calls to be made between a 4month consecutive period, calls to be manually undertaken and not via any automated call solution. A maximum of 3 call attempts will be made for each contact</a:t>
                      </a:r>
                      <a:r>
                        <a:rPr lang="en-GB" sz="1100" kern="1200" dirty="0">
                          <a:solidFill>
                            <a:srgbClr val="212232"/>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100" b="1" u="sng" kern="1200" dirty="0">
                          <a:solidFill>
                            <a:srgbClr val="212232"/>
                          </a:solidFill>
                          <a:latin typeface="+mn-lt"/>
                          <a:ea typeface="+mn-ea"/>
                          <a:cs typeface="+mn-cs"/>
                        </a:rPr>
                        <a:t>Discounted: (Updated 08/05/2026)</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r>
                        <a:rPr lang="en-GB" sz="1000" kern="1200" dirty="0">
                          <a:solidFill>
                            <a:srgbClr val="212232"/>
                          </a:solidFill>
                          <a:latin typeface="+mn-lt"/>
                          <a:ea typeface="+mn-ea"/>
                          <a:cs typeface="+mn-cs"/>
                        </a:rPr>
                        <a:t>This has been discounted for the ‘Proof Of Concept’ due to increased costs and potential for the reports not to reach the correct internal parties.</a:t>
                      </a:r>
                    </a:p>
                    <a:p>
                      <a:pPr marL="0" marR="0" lvl="0" indent="0" algn="l" defTabSz="914400" rtl="0" eaLnBrk="1" fontAlgn="auto" latinLnBrk="0" hangingPunct="1">
                        <a:lnSpc>
                          <a:spcPct val="100000"/>
                        </a:lnSpc>
                        <a:spcBef>
                          <a:spcPts val="0"/>
                        </a:spcBef>
                        <a:spcAft>
                          <a:spcPts val="0"/>
                        </a:spcAft>
                        <a:buClrTx/>
                        <a:buSzTx/>
                        <a:buFont typeface="Century Gothic" panose="020B0502020202020204" pitchFamily="34" charset="0"/>
                        <a:buNone/>
                        <a:tabLst/>
                        <a:defRPr/>
                      </a:pPr>
                      <a:endParaRPr lang="en-GB" sz="1100" kern="1200" dirty="0">
                        <a:solidFill>
                          <a:srgbClr val="212232"/>
                        </a:solidFill>
                        <a:latin typeface="+mn-lt"/>
                        <a:ea typeface="+mn-ea"/>
                        <a:cs typeface="+mn-cs"/>
                      </a:endParaRPr>
                    </a:p>
                  </a:txBody>
                  <a:tcPr marL="45720" marR="45720" anchor="ctr"/>
                </a:tc>
                <a:tc>
                  <a:txBody>
                    <a:bodyPr/>
                    <a:lstStyle/>
                    <a:p>
                      <a:pPr marL="0" algn="l" defTabSz="914400" rtl="0" eaLnBrk="1" latinLnBrk="0" hangingPunct="1"/>
                      <a:r>
                        <a:rPr lang="en-GB" sz="1100" b="1" kern="1200" dirty="0">
                          <a:solidFill>
                            <a:schemeClr val="dk1"/>
                          </a:solidFill>
                          <a:latin typeface="+mn-lt"/>
                          <a:ea typeface="+mn-ea"/>
                          <a:cs typeface="+mn-cs"/>
                        </a:rPr>
                        <a:t>Delivery:</a:t>
                      </a:r>
                    </a:p>
                    <a:p>
                      <a:pPr marL="0" algn="l" defTabSz="914400" rtl="0" eaLnBrk="1" latinLnBrk="0" hangingPunct="1"/>
                      <a:r>
                        <a:rPr lang="en-GB" sz="1100" kern="1200" dirty="0">
                          <a:solidFill>
                            <a:schemeClr val="dk1"/>
                          </a:solidFill>
                          <a:latin typeface="+mn-lt"/>
                          <a:ea typeface="+mn-ea"/>
                          <a:cs typeface="+mn-cs"/>
                        </a:rPr>
                        <a:t>£100k – £210k</a:t>
                      </a:r>
                    </a:p>
                    <a:p>
                      <a:pPr marL="0" algn="l" defTabSz="914400" rtl="0" eaLnBrk="1" latinLnBrk="0" hangingPunct="1"/>
                      <a:endParaRPr lang="en-GB" sz="1100" kern="1200" dirty="0">
                        <a:solidFill>
                          <a:schemeClr val="dk1"/>
                        </a:solidFill>
                        <a:latin typeface="+mn-lt"/>
                        <a:ea typeface="+mn-ea"/>
                        <a:cs typeface="+mn-cs"/>
                      </a:endParaRPr>
                    </a:p>
                    <a:p>
                      <a:pPr marL="0" algn="l" defTabSz="914400" rtl="0" eaLnBrk="1" latinLnBrk="0" hangingPunct="1"/>
                      <a:r>
                        <a:rPr lang="en-GB" sz="1050" i="1" kern="1200" dirty="0">
                          <a:solidFill>
                            <a:schemeClr val="dk1"/>
                          </a:solidFill>
                          <a:latin typeface="+mn-lt"/>
                          <a:ea typeface="+mn-ea"/>
                          <a:cs typeface="+mn-cs"/>
                        </a:rPr>
                        <a:t>(Dependant on location of call handling)</a:t>
                      </a:r>
                      <a:endParaRPr lang="en-GB" sz="1050" kern="1200" dirty="0">
                        <a:solidFill>
                          <a:schemeClr val="dk1"/>
                        </a:solidFill>
                        <a:highlight>
                          <a:srgbClr val="FFFF00"/>
                        </a:highlight>
                        <a:latin typeface="+mn-lt"/>
                        <a:ea typeface="+mn-ea"/>
                        <a:cs typeface="+mn-cs"/>
                      </a:endParaRPr>
                    </a:p>
                  </a:txBody>
                  <a:tcPr marL="45720" marR="45720" anchor="ctr"/>
                </a:tc>
                <a:extLst>
                  <a:ext uri="{0D108BD9-81ED-4DB2-BD59-A6C34878D82A}">
                    <a16:rowId xmlns:a16="http://schemas.microsoft.com/office/drawing/2014/main" val="2670983207"/>
                  </a:ext>
                </a:extLst>
              </a:tr>
            </a:tbl>
          </a:graphicData>
        </a:graphic>
      </p:graphicFrame>
    </p:spTree>
    <p:extLst>
      <p:ext uri="{BB962C8B-B14F-4D97-AF65-F5344CB8AC3E}">
        <p14:creationId xmlns:p14="http://schemas.microsoft.com/office/powerpoint/2010/main" val="272670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58301"/>
            <a:ext cx="10634614" cy="637765"/>
          </a:xfrm>
        </p:spPr>
        <p:txBody>
          <a:bodyPr>
            <a:noAutofit/>
          </a:bodyPr>
          <a:lstStyle/>
          <a:p>
            <a:r>
              <a:rPr lang="en-US" sz="3600" dirty="0"/>
              <a:t>Assumptions, Dependencies, Risks</a:t>
            </a:r>
            <a:endParaRPr lang="en-IN" sz="3600" dirty="0"/>
          </a:p>
        </p:txBody>
      </p:sp>
      <p:sp>
        <p:nvSpPr>
          <p:cNvPr id="7" name="Date Placeholder 1">
            <a:extLst>
              <a:ext uri="{FF2B5EF4-FFF2-40B4-BE49-F238E27FC236}">
                <a16:creationId xmlns:a16="http://schemas.microsoft.com/office/drawing/2014/main" id="{8C11A702-29A7-630C-3903-347489B2A2D7}"/>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3" name="Date Placeholder 1">
            <a:extLst>
              <a:ext uri="{FF2B5EF4-FFF2-40B4-BE49-F238E27FC236}">
                <a16:creationId xmlns:a16="http://schemas.microsoft.com/office/drawing/2014/main" id="{41E68CC8-1D87-6E83-C469-E1B95C4C0F1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graphicFrame>
        <p:nvGraphicFramePr>
          <p:cNvPr id="2" name="Table 1">
            <a:extLst>
              <a:ext uri="{FF2B5EF4-FFF2-40B4-BE49-F238E27FC236}">
                <a16:creationId xmlns:a16="http://schemas.microsoft.com/office/drawing/2014/main" id="{A1AB73AF-E656-E1E1-2D94-EF52EE07016A}"/>
              </a:ext>
            </a:extLst>
          </p:cNvPr>
          <p:cNvGraphicFramePr>
            <a:graphicFrameLocks noGrp="1"/>
          </p:cNvGraphicFramePr>
          <p:nvPr>
            <p:extLst>
              <p:ext uri="{D42A27DB-BD31-4B8C-83A1-F6EECF244321}">
                <p14:modId xmlns:p14="http://schemas.microsoft.com/office/powerpoint/2010/main" val="1851148965"/>
              </p:ext>
            </p:extLst>
          </p:nvPr>
        </p:nvGraphicFramePr>
        <p:xfrm>
          <a:off x="260494" y="1033303"/>
          <a:ext cx="11700774" cy="4863229"/>
        </p:xfrm>
        <a:graphic>
          <a:graphicData uri="http://schemas.openxmlformats.org/drawingml/2006/table">
            <a:tbl>
              <a:tblPr firstRow="1" bandRow="1">
                <a:tableStyleId>{073A0DAA-6AF3-43AB-8588-CEC1D06C72B9}</a:tableStyleId>
              </a:tblPr>
              <a:tblGrid>
                <a:gridCol w="1435099">
                  <a:extLst>
                    <a:ext uri="{9D8B030D-6E8A-4147-A177-3AD203B41FA5}">
                      <a16:colId xmlns:a16="http://schemas.microsoft.com/office/drawing/2014/main" val="3857738812"/>
                    </a:ext>
                  </a:extLst>
                </a:gridCol>
                <a:gridCol w="10265675">
                  <a:extLst>
                    <a:ext uri="{9D8B030D-6E8A-4147-A177-3AD203B41FA5}">
                      <a16:colId xmlns:a16="http://schemas.microsoft.com/office/drawing/2014/main" val="2372414118"/>
                    </a:ext>
                  </a:extLst>
                </a:gridCol>
              </a:tblGrid>
              <a:tr h="574706">
                <a:tc>
                  <a:txBody>
                    <a:bodyPr/>
                    <a:lstStyle/>
                    <a:p>
                      <a:r>
                        <a:rPr lang="en-GB" sz="1200" dirty="0"/>
                        <a:t>Category</a:t>
                      </a:r>
                    </a:p>
                  </a:txBody>
                  <a:tcPr anchor="ctr"/>
                </a:tc>
                <a:tc>
                  <a:txBody>
                    <a:bodyPr/>
                    <a:lstStyle/>
                    <a:p>
                      <a:r>
                        <a:rPr lang="en-GB" sz="1200" dirty="0"/>
                        <a:t>Description</a:t>
                      </a:r>
                    </a:p>
                  </a:txBody>
                  <a:tcPr anchor="ctr"/>
                </a:tc>
                <a:extLst>
                  <a:ext uri="{0D108BD9-81ED-4DB2-BD59-A6C34878D82A}">
                    <a16:rowId xmlns:a16="http://schemas.microsoft.com/office/drawing/2014/main" val="2601222081"/>
                  </a:ext>
                </a:extLst>
              </a:tr>
              <a:tr h="406699">
                <a:tc rowSpan="9">
                  <a:txBody>
                    <a:bodyPr/>
                    <a:lstStyle/>
                    <a:p>
                      <a:pPr algn="l"/>
                      <a:r>
                        <a:rPr lang="en-GB" sz="1200" dirty="0"/>
                        <a:t>Assumptions</a:t>
                      </a:r>
                    </a:p>
                  </a:txBody>
                  <a:tcPr anchor="ctr"/>
                </a:tc>
                <a:tc>
                  <a:txBody>
                    <a:bodyPr/>
                    <a:lstStyle/>
                    <a:p>
                      <a:r>
                        <a:rPr lang="en-GB" sz="1200" dirty="0">
                          <a:solidFill>
                            <a:schemeClr val="tx1"/>
                          </a:solidFill>
                        </a:rPr>
                        <a:t>The total number of calls to be made over the 4 months is expected to be up to circa 12,000 based on current assessment of data within UKLink.</a:t>
                      </a:r>
                    </a:p>
                  </a:txBody>
                  <a:tcPr anchor="ctr"/>
                </a:tc>
                <a:extLst>
                  <a:ext uri="{0D108BD9-81ED-4DB2-BD59-A6C34878D82A}">
                    <a16:rowId xmlns:a16="http://schemas.microsoft.com/office/drawing/2014/main" val="372400883"/>
                  </a:ext>
                </a:extLst>
              </a:tr>
              <a:tr h="351389">
                <a:tc vMerge="1">
                  <a:txBody>
                    <a:bodyPr/>
                    <a:lstStyle/>
                    <a:p>
                      <a:pPr algn="l"/>
                      <a:endParaRPr lang="en-GB" sz="8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Average call handling time to be circa 2-3 minutes.</a:t>
                      </a:r>
                    </a:p>
                  </a:txBody>
                  <a:tcPr anchor="ctr"/>
                </a:tc>
                <a:extLst>
                  <a:ext uri="{0D108BD9-81ED-4DB2-BD59-A6C34878D82A}">
                    <a16:rowId xmlns:a16="http://schemas.microsoft.com/office/drawing/2014/main" val="4262604380"/>
                  </a:ext>
                </a:extLst>
              </a:tr>
              <a:tr h="351389">
                <a:tc vMerge="1">
                  <a:txBody>
                    <a:bodyPr/>
                    <a:lstStyle/>
                    <a:p>
                      <a:pPr algn="l"/>
                      <a:endParaRPr lang="en-GB" sz="12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initial dataset may contain IGT sites.</a:t>
                      </a:r>
                    </a:p>
                  </a:txBody>
                  <a:tcPr anchor="ctr"/>
                </a:tc>
                <a:extLst>
                  <a:ext uri="{0D108BD9-81ED-4DB2-BD59-A6C34878D82A}">
                    <a16:rowId xmlns:a16="http://schemas.microsoft.com/office/drawing/2014/main" val="2331069467"/>
                  </a:ext>
                </a:extLst>
              </a:tr>
              <a:tr h="351389">
                <a:tc vMerge="1">
                  <a:txBody>
                    <a:bodyPr/>
                    <a:lstStyle/>
                    <a:p>
                      <a:pPr algn="l"/>
                      <a:endParaRPr lang="en-GB" sz="12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initial dataset will contain the Top 200 SMPs, where the Meter Point Status is not Dead or Extinct. </a:t>
                      </a:r>
                      <a:endParaRPr lang="en-GB" sz="1200" i="0" dirty="0">
                        <a:solidFill>
                          <a:schemeClr val="tx1">
                            <a:lumMod val="75000"/>
                            <a:lumOff val="25000"/>
                          </a:schemeClr>
                        </a:solidFill>
                        <a:latin typeface="+mn-lt"/>
                      </a:endParaRPr>
                    </a:p>
                  </a:txBody>
                  <a:tcPr anchor="ctr"/>
                </a:tc>
                <a:extLst>
                  <a:ext uri="{0D108BD9-81ED-4DB2-BD59-A6C34878D82A}">
                    <a16:rowId xmlns:a16="http://schemas.microsoft.com/office/drawing/2014/main" val="4153969565"/>
                  </a:ext>
                </a:extLst>
              </a:tr>
              <a:tr h="351389">
                <a:tc vMerge="1">
                  <a:txBody>
                    <a:bodyPr/>
                    <a:lstStyle/>
                    <a:p>
                      <a:pPr algn="l"/>
                      <a:endParaRPr lang="en-GB" sz="12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initial dataset will not contain any NTS sites.</a:t>
                      </a:r>
                      <a:endParaRPr lang="en-GB" sz="1200" i="0" dirty="0">
                        <a:solidFill>
                          <a:schemeClr val="tx1">
                            <a:lumMod val="75000"/>
                            <a:lumOff val="25000"/>
                          </a:schemeClr>
                        </a:solidFill>
                        <a:latin typeface="+mn-lt"/>
                      </a:endParaRPr>
                    </a:p>
                  </a:txBody>
                  <a:tcPr anchor="ctr"/>
                </a:tc>
                <a:extLst>
                  <a:ext uri="{0D108BD9-81ED-4DB2-BD59-A6C34878D82A}">
                    <a16:rowId xmlns:a16="http://schemas.microsoft.com/office/drawing/2014/main" val="1434986226"/>
                  </a:ext>
                </a:extLst>
              </a:tr>
              <a:tr h="351389">
                <a:tc vMerge="1">
                  <a:txBody>
                    <a:bodyPr/>
                    <a:lstStyle/>
                    <a:p>
                      <a:pPr algn="l"/>
                      <a:endParaRPr lang="en-GB" sz="12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solidFill>
                            <a:schemeClr val="tx2"/>
                          </a:solidFill>
                          <a:latin typeface="+mn-lt"/>
                        </a:rPr>
                        <a:t>The Quarterly reports will not account for AQ movements between the Initial dataset and their delivery. The same SMPs identified as part of the initial dataset will persist across the Quarterly reports.</a:t>
                      </a:r>
                    </a:p>
                  </a:txBody>
                  <a:tcPr anchor="ctr"/>
                </a:tc>
                <a:extLst>
                  <a:ext uri="{0D108BD9-81ED-4DB2-BD59-A6C34878D82A}">
                    <a16:rowId xmlns:a16="http://schemas.microsoft.com/office/drawing/2014/main" val="887065540"/>
                  </a:ext>
                </a:extLst>
              </a:tr>
              <a:tr h="351389">
                <a:tc vMerge="1">
                  <a:txBody>
                    <a:bodyPr/>
                    <a:lstStyle/>
                    <a:p>
                      <a:pPr algn="l"/>
                      <a:endParaRPr lang="en-GB" sz="12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solidFill>
                            <a:schemeClr val="tx2"/>
                          </a:solidFill>
                          <a:latin typeface="+mn-lt"/>
                        </a:rPr>
                        <a:t>Where there is only one number for an SMP with multiple contacts, a contact can confirm the details for the other emergency contacts rather than needing to speak to each one individually.</a:t>
                      </a:r>
                    </a:p>
                  </a:txBody>
                  <a:tcPr anchor="ctr"/>
                </a:tc>
                <a:extLst>
                  <a:ext uri="{0D108BD9-81ED-4DB2-BD59-A6C34878D82A}">
                    <a16:rowId xmlns:a16="http://schemas.microsoft.com/office/drawing/2014/main" val="3141068466"/>
                  </a:ext>
                </a:extLst>
              </a:tr>
              <a:tr h="351389">
                <a:tc vMerge="1">
                  <a:txBody>
                    <a:bodyPr/>
                    <a:lstStyle/>
                    <a:p>
                      <a:pPr algn="l"/>
                      <a:endParaRPr lang="en-GB" sz="12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solidFill>
                            <a:schemeClr val="tx2"/>
                          </a:solidFill>
                          <a:latin typeface="+mn-lt"/>
                        </a:rPr>
                        <a:t>Independent LDZs will not be considered as part of the dataset.</a:t>
                      </a:r>
                    </a:p>
                  </a:txBody>
                  <a:tcPr anchor="ctr"/>
                </a:tc>
                <a:extLst>
                  <a:ext uri="{0D108BD9-81ED-4DB2-BD59-A6C34878D82A}">
                    <a16:rowId xmlns:a16="http://schemas.microsoft.com/office/drawing/2014/main" val="3119263271"/>
                  </a:ext>
                </a:extLst>
              </a:tr>
              <a:tr h="351389">
                <a:tc vMerge="1">
                  <a:txBody>
                    <a:bodyPr/>
                    <a:lstStyle/>
                    <a:p>
                      <a:endParaRPr lang="en-US"/>
                    </a:p>
                  </a:txBody>
                  <a:tcPr anchor="ctr"/>
                </a:tc>
                <a:tc>
                  <a:txBody>
                    <a:bodyPr/>
                    <a:lstStyle/>
                    <a:p>
                      <a:pPr marL="0" marR="0" lvl="0" indent="0" algn="l">
                        <a:lnSpc>
                          <a:spcPct val="100000"/>
                        </a:lnSpc>
                        <a:spcBef>
                          <a:spcPts val="0"/>
                        </a:spcBef>
                        <a:spcAft>
                          <a:spcPts val="0"/>
                        </a:spcAft>
                        <a:buNone/>
                      </a:pPr>
                      <a:r>
                        <a:rPr lang="en-GB" sz="1200" b="0" i="0" u="none" strike="noStrike" noProof="0" dirty="0">
                          <a:solidFill>
                            <a:srgbClr val="212133"/>
                          </a:solidFill>
                        </a:rPr>
                        <a:t>The work to undertake the required call handling service for this change will not commence any earlier than four weeks post award of the contract to the chosen third-party vendor due to required Commercial governance processes.</a:t>
                      </a:r>
                      <a:endParaRPr lang="en-US" dirty="0"/>
                    </a:p>
                  </a:txBody>
                  <a:tcPr anchor="ctr"/>
                </a:tc>
                <a:extLst>
                  <a:ext uri="{0D108BD9-81ED-4DB2-BD59-A6C34878D82A}">
                    <a16:rowId xmlns:a16="http://schemas.microsoft.com/office/drawing/2014/main" val="3680176282"/>
                  </a:ext>
                </a:extLst>
              </a:tr>
              <a:tr h="351389">
                <a:tc rowSpan="2">
                  <a:txBody>
                    <a:bodyPr/>
                    <a:lstStyle/>
                    <a:p>
                      <a:pPr lvl="0" algn="l">
                        <a:buNone/>
                      </a:pPr>
                      <a:r>
                        <a:rPr lang="en-GB" sz="1200" b="0" i="0" u="none" strike="noStrike" noProof="0" dirty="0">
                          <a:solidFill>
                            <a:srgbClr val="212133"/>
                          </a:solidFill>
                          <a:latin typeface="Century Gothic"/>
                        </a:rPr>
                        <a:t>Dependencies</a:t>
                      </a:r>
                      <a:endParaRPr lang="en-US" dirty="0"/>
                    </a:p>
                  </a:txBody>
                  <a:tcPr anchor="ctr"/>
                </a:tc>
                <a:tc>
                  <a:txBody>
                    <a:bodyPr/>
                    <a:lstStyle/>
                    <a:p>
                      <a:pPr marL="0" marR="0" lvl="0" indent="0" algn="l">
                        <a:lnSpc>
                          <a:spcPct val="100000"/>
                        </a:lnSpc>
                        <a:spcBef>
                          <a:spcPts val="0"/>
                        </a:spcBef>
                        <a:spcAft>
                          <a:spcPts val="0"/>
                        </a:spcAft>
                        <a:buNone/>
                      </a:pPr>
                      <a:r>
                        <a:rPr lang="en-US" sz="1200" b="0" i="0" u="none" strike="noStrike" noProof="0" dirty="0">
                          <a:solidFill>
                            <a:schemeClr val="tx2"/>
                          </a:solidFill>
                          <a:latin typeface="Century Gothic"/>
                        </a:rPr>
                        <a:t>A reporting template for the Monthly call update reports to be agreed prior to delivery.</a:t>
                      </a:r>
                      <a:endParaRPr lang="en-US" dirty="0"/>
                    </a:p>
                  </a:txBody>
                  <a:tcPr anchor="ctr"/>
                </a:tc>
                <a:extLst>
                  <a:ext uri="{0D108BD9-81ED-4DB2-BD59-A6C34878D82A}">
                    <a16:rowId xmlns:a16="http://schemas.microsoft.com/office/drawing/2014/main" val="2787074781"/>
                  </a:ext>
                </a:extLst>
              </a:tr>
              <a:tr h="351389">
                <a:tc vMerge="1">
                  <a:txBody>
                    <a:bodyPr/>
                    <a:lstStyle/>
                    <a:p>
                      <a:pPr lvl="0" algn="l">
                        <a:buNone/>
                      </a:pPr>
                      <a:endParaRPr lang="en-GB" sz="1200"/>
                    </a:p>
                  </a:txBody>
                  <a:tcPr anchor="ctr"/>
                </a:tc>
                <a:tc>
                  <a:txBody>
                    <a:bodyPr/>
                    <a:lstStyle/>
                    <a:p>
                      <a:pPr marL="0" lvl="0" indent="0" algn="l">
                        <a:lnSpc>
                          <a:spcPct val="100000"/>
                        </a:lnSpc>
                        <a:spcBef>
                          <a:spcPts val="0"/>
                        </a:spcBef>
                        <a:spcAft>
                          <a:spcPts val="0"/>
                        </a:spcAft>
                        <a:buNone/>
                      </a:pPr>
                      <a:r>
                        <a:rPr lang="en-US" sz="1200" b="0" i="0" u="none" strike="noStrike" noProof="0" dirty="0">
                          <a:solidFill>
                            <a:srgbClr val="212133"/>
                          </a:solidFill>
                          <a:latin typeface="Century Gothic"/>
                        </a:rPr>
                        <a:t>Call script template to be agreed prior to delivery.</a:t>
                      </a:r>
                      <a:endParaRPr lang="en-US" dirty="0"/>
                    </a:p>
                  </a:txBody>
                  <a:tcPr anchor="ctr"/>
                </a:tc>
                <a:extLst>
                  <a:ext uri="{0D108BD9-81ED-4DB2-BD59-A6C34878D82A}">
                    <a16:rowId xmlns:a16="http://schemas.microsoft.com/office/drawing/2014/main" val="1953170598"/>
                  </a:ext>
                </a:extLst>
              </a:tr>
            </a:tbl>
          </a:graphicData>
        </a:graphic>
      </p:graphicFrame>
    </p:spTree>
    <p:extLst>
      <p:ext uri="{BB962C8B-B14F-4D97-AF65-F5344CB8AC3E}">
        <p14:creationId xmlns:p14="http://schemas.microsoft.com/office/powerpoint/2010/main" val="177308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5F41-800A-FAD0-7438-2E283A50D5D7}"/>
              </a:ext>
            </a:extLst>
          </p:cNvPr>
          <p:cNvSpPr txBox="1">
            <a:spLocks/>
          </p:cNvSpPr>
          <p:nvPr/>
        </p:nvSpPr>
        <p:spPr>
          <a:xfrm>
            <a:off x="1524000" y="2732102"/>
            <a:ext cx="9144000" cy="696898"/>
          </a:xfrm>
          <a:prstGeom prst="rect">
            <a:avLst/>
          </a:prstGeom>
        </p:spPr>
        <p:txBody>
          <a:bodyPr anchor="ctr">
            <a:noAutofit/>
          </a:bodyPr>
          <a:lstStyle>
            <a:lvl1pPr algn="ctr" defTabSz="914400" rtl="0" eaLnBrk="1" latinLnBrk="0" hangingPunct="1">
              <a:lnSpc>
                <a:spcPct val="100000"/>
              </a:lnSpc>
              <a:spcBef>
                <a:spcPts val="0"/>
              </a:spcBef>
              <a:buNone/>
              <a:defRPr sz="4000" kern="1200">
                <a:solidFill>
                  <a:schemeClr val="bg1"/>
                </a:solidFill>
                <a:latin typeface="+mj-lt"/>
                <a:ea typeface="+mj-ea"/>
                <a:cs typeface="+mj-cs"/>
              </a:defRPr>
            </a:lvl1pPr>
          </a:lstStyle>
          <a:p>
            <a:r>
              <a:rPr lang="en-US" sz="6000" dirty="0"/>
              <a:t>Appendix</a:t>
            </a:r>
          </a:p>
        </p:txBody>
      </p:sp>
      <p:sp>
        <p:nvSpPr>
          <p:cNvPr id="3" name="Title 1">
            <a:extLst>
              <a:ext uri="{FF2B5EF4-FFF2-40B4-BE49-F238E27FC236}">
                <a16:creationId xmlns:a16="http://schemas.microsoft.com/office/drawing/2014/main" id="{CC20F9DA-C036-DD66-4762-975C58ED1697}"/>
              </a:ext>
            </a:extLst>
          </p:cNvPr>
          <p:cNvSpPr txBox="1">
            <a:spLocks/>
          </p:cNvSpPr>
          <p:nvPr/>
        </p:nvSpPr>
        <p:spPr>
          <a:xfrm>
            <a:off x="1524000" y="3586867"/>
            <a:ext cx="9144000" cy="696898"/>
          </a:xfrm>
          <a:prstGeom prst="rect">
            <a:avLst/>
          </a:prstGeom>
        </p:spPr>
        <p:txBody>
          <a:bodyPr anchor="ctr">
            <a:noAutofit/>
          </a:bodyPr>
          <a:lstStyle>
            <a:lvl1pPr algn="ctr" defTabSz="914400" rtl="0" eaLnBrk="1" latinLnBrk="0" hangingPunct="1">
              <a:lnSpc>
                <a:spcPct val="100000"/>
              </a:lnSpc>
              <a:spcBef>
                <a:spcPts val="0"/>
              </a:spcBef>
              <a:buNone/>
              <a:defRPr sz="4000" kern="1200">
                <a:solidFill>
                  <a:schemeClr val="bg1"/>
                </a:solidFill>
                <a:latin typeface="+mj-lt"/>
                <a:ea typeface="+mj-ea"/>
                <a:cs typeface="+mj-cs"/>
              </a:defRPr>
            </a:lvl1pPr>
          </a:lstStyle>
          <a:p>
            <a:endParaRPr lang="en-US" sz="2000" b="1" dirty="0">
              <a:solidFill>
                <a:srgbClr val="57BAE5"/>
              </a:solidFill>
            </a:endParaRPr>
          </a:p>
        </p:txBody>
      </p:sp>
    </p:spTree>
    <p:extLst>
      <p:ext uri="{BB962C8B-B14F-4D97-AF65-F5344CB8AC3E}">
        <p14:creationId xmlns:p14="http://schemas.microsoft.com/office/powerpoint/2010/main" val="1429814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4DAD-DEA7-C0CB-102F-32409B6FC3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9AE642D-AEEC-7200-67D2-6C7FAECF693A}"/>
              </a:ext>
            </a:extLst>
          </p:cNvPr>
          <p:cNvSpPr>
            <a:spLocks noGrp="1"/>
          </p:cNvSpPr>
          <p:nvPr>
            <p:ph type="title"/>
          </p:nvPr>
        </p:nvSpPr>
        <p:spPr/>
        <p:txBody>
          <a:bodyPr>
            <a:noAutofit/>
          </a:bodyPr>
          <a:lstStyle/>
          <a:p>
            <a:r>
              <a:rPr lang="en-US" sz="3600" dirty="0"/>
              <a:t>To Be Process </a:t>
            </a:r>
            <a:r>
              <a:rPr lang="en-US" sz="3200" dirty="0"/>
              <a:t>(Written out)</a:t>
            </a:r>
            <a:endParaRPr lang="en-IN" sz="3600" dirty="0"/>
          </a:p>
        </p:txBody>
      </p:sp>
      <p:sp>
        <p:nvSpPr>
          <p:cNvPr id="5" name="Date Placeholder 1">
            <a:extLst>
              <a:ext uri="{FF2B5EF4-FFF2-40B4-BE49-F238E27FC236}">
                <a16:creationId xmlns:a16="http://schemas.microsoft.com/office/drawing/2014/main" id="{6273C27A-AD24-5B49-81FD-4C4E2A2EEEB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Text Placeholder 5">
            <a:extLst>
              <a:ext uri="{FF2B5EF4-FFF2-40B4-BE49-F238E27FC236}">
                <a16:creationId xmlns:a16="http://schemas.microsoft.com/office/drawing/2014/main" id="{9480B00F-CD1C-38B5-26FE-3C23585954C9}"/>
              </a:ext>
            </a:extLst>
          </p:cNvPr>
          <p:cNvSpPr>
            <a:spLocks noGrp="1"/>
          </p:cNvSpPr>
          <p:nvPr>
            <p:ph type="body" sz="quarter" idx="14"/>
          </p:nvPr>
        </p:nvSpPr>
        <p:spPr>
          <a:xfrm>
            <a:off x="260494" y="1436527"/>
            <a:ext cx="11585763" cy="4718613"/>
          </a:xfrm>
        </p:spPr>
        <p:txBody>
          <a:bodyPr>
            <a:noAutofit/>
          </a:bodyPr>
          <a:lstStyle/>
          <a:p>
            <a:pPr marL="285750" indent="-285750">
              <a:buFont typeface="Arial" panose="020B0604020202020204" pitchFamily="34" charset="0"/>
              <a:buChar char="•"/>
            </a:pPr>
            <a:r>
              <a:rPr lang="en-GB" dirty="0"/>
              <a:t>Creation of the dataset consisting of the ‘Top 200’ SMPs from each LDZ. Dataset will be verified with the DNs and consist of a defined set of data items.</a:t>
            </a:r>
          </a:p>
          <a:p>
            <a:endParaRPr lang="en-GB" dirty="0"/>
          </a:p>
          <a:p>
            <a:pPr marL="285750" indent="-285750">
              <a:buFont typeface="Arial" panose="020B0604020202020204" pitchFamily="34" charset="0"/>
              <a:buChar char="•"/>
            </a:pPr>
            <a:r>
              <a:rPr lang="en-GB" dirty="0"/>
              <a:t>A calling activity will take place, over a 4-month period, to verify each emergency contact associated to each SMP from the dataset.</a:t>
            </a:r>
          </a:p>
          <a:p>
            <a:endParaRPr lang="en-GB" dirty="0"/>
          </a:p>
          <a:p>
            <a:pPr marL="285750" indent="-285750">
              <a:buFont typeface="Arial" panose="020B0604020202020204" pitchFamily="34" charset="0"/>
              <a:buChar char="•"/>
            </a:pPr>
            <a:r>
              <a:rPr lang="en-GB" dirty="0"/>
              <a:t>The results from each call outcome will be captured and provided to the CDSP to form part of the reporting.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support the calling activity, the CDSP will create a standardised call script to be used for each call to the emergency contacts.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During the call handling period, monthly reporting will be issued to DNs and Shippers. The report will contain the calling activity outcomes for the relevant month.</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Following the call handling period, Quarterly reporting will be issued to DNs and Shippers. The report will run against UK Link to capture updates to the initial ‘Top 200’ data set and will be issued for the 2 quarters post the call handling period.</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endParaRPr lang="en-GB" sz="1500" dirty="0"/>
          </a:p>
        </p:txBody>
      </p:sp>
      <p:sp>
        <p:nvSpPr>
          <p:cNvPr id="2" name="Date Placeholder 1">
            <a:extLst>
              <a:ext uri="{FF2B5EF4-FFF2-40B4-BE49-F238E27FC236}">
                <a16:creationId xmlns:a16="http://schemas.microsoft.com/office/drawing/2014/main" id="{D4C8E5D8-303A-6EAD-D187-CBB50D823E3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spTree>
    <p:extLst>
      <p:ext uri="{BB962C8B-B14F-4D97-AF65-F5344CB8AC3E}">
        <p14:creationId xmlns:p14="http://schemas.microsoft.com/office/powerpoint/2010/main" val="387836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4A5A6-D8E5-B5E0-3AD0-E359FAA1A9F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831CF64-C670-B421-64A4-54A97E1D9394}"/>
              </a:ext>
            </a:extLst>
          </p:cNvPr>
          <p:cNvSpPr>
            <a:spLocks noGrp="1"/>
          </p:cNvSpPr>
          <p:nvPr>
            <p:ph type="title"/>
          </p:nvPr>
        </p:nvSpPr>
        <p:spPr/>
        <p:txBody>
          <a:bodyPr>
            <a:noAutofit/>
          </a:bodyPr>
          <a:lstStyle/>
          <a:p>
            <a:r>
              <a:rPr lang="en-US" sz="3600" dirty="0"/>
              <a:t>Derivation of Call Handling Assumptions</a:t>
            </a:r>
            <a:endParaRPr lang="en-IN" sz="3600" dirty="0"/>
          </a:p>
        </p:txBody>
      </p:sp>
      <p:sp>
        <p:nvSpPr>
          <p:cNvPr id="5" name="Date Placeholder 1">
            <a:extLst>
              <a:ext uri="{FF2B5EF4-FFF2-40B4-BE49-F238E27FC236}">
                <a16:creationId xmlns:a16="http://schemas.microsoft.com/office/drawing/2014/main" id="{F97EBE98-E4AE-14A5-63BF-8076CFFAADF5}"/>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Text Placeholder 5">
            <a:extLst>
              <a:ext uri="{FF2B5EF4-FFF2-40B4-BE49-F238E27FC236}">
                <a16:creationId xmlns:a16="http://schemas.microsoft.com/office/drawing/2014/main" id="{7CE9B6F3-2C56-4008-6293-7E969FF58F76}"/>
              </a:ext>
            </a:extLst>
          </p:cNvPr>
          <p:cNvSpPr>
            <a:spLocks noGrp="1"/>
          </p:cNvSpPr>
          <p:nvPr>
            <p:ph type="body" sz="quarter" idx="14"/>
          </p:nvPr>
        </p:nvSpPr>
        <p:spPr>
          <a:xfrm>
            <a:off x="260494" y="1259103"/>
            <a:ext cx="11585763" cy="5018867"/>
          </a:xfrm>
        </p:spPr>
        <p:txBody>
          <a:bodyPr>
            <a:noAutofit/>
          </a:bodyPr>
          <a:lstStyle/>
          <a:p>
            <a:pPr marL="285750" indent="-285750">
              <a:buFont typeface="Arial" panose="020B0604020202020204" pitchFamily="34" charset="0"/>
              <a:buChar char="•"/>
            </a:pPr>
            <a:r>
              <a:rPr lang="en-GB" dirty="0"/>
              <a:t>Maximum calls expected to be circa 12,000 based on an initial data extraction from UK Link we have identified the below emergency contacts associated to the top 200 sites (by AQ) across the 13 LDZs:</a:t>
            </a: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a:p>
            <a:endParaRPr lang="en-GB" dirty="0">
              <a:highlight>
                <a:srgbClr val="FFFF00"/>
              </a:highlight>
            </a:endParaRP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dirty="0"/>
              <a:t>Should the 63 sites with 0 emergency contacts be replaced with active SMPs with 3 contacts each, it would result in an additional 189 emergency contacts to be called. </a:t>
            </a:r>
          </a:p>
          <a:p>
            <a:endParaRPr lang="en-GB" sz="1200" dirty="0"/>
          </a:p>
          <a:p>
            <a:pPr marL="285750" indent="-285750">
              <a:buFont typeface="Arial" panose="020B0604020202020204" pitchFamily="34" charset="0"/>
              <a:buChar char="•"/>
            </a:pPr>
            <a:r>
              <a:rPr lang="en-GB" dirty="0"/>
              <a:t>Where these are attempted to be called 3 times then the total additional calls would be 567.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Of the resulting potential 12,273 calls made, should 20% of these be answered on the 1</a:t>
            </a:r>
            <a:r>
              <a:rPr lang="en-GB" baseline="30000" dirty="0"/>
              <a:t>st</a:t>
            </a:r>
            <a:r>
              <a:rPr lang="en-GB" dirty="0"/>
              <a:t> attempt, it would result in total call volumes of approximately 9,800.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These figures are based on an initial analysis. Detailed dataset extraction will provide more accurate figures which will be produced as part of the dataset creation and subsequent review and finalisation with the DNs.</a:t>
            </a:r>
          </a:p>
        </p:txBody>
      </p:sp>
      <p:sp>
        <p:nvSpPr>
          <p:cNvPr id="2" name="Date Placeholder 1">
            <a:extLst>
              <a:ext uri="{FF2B5EF4-FFF2-40B4-BE49-F238E27FC236}">
                <a16:creationId xmlns:a16="http://schemas.microsoft.com/office/drawing/2014/main" id="{D5C942DC-5B13-45B6-5032-E156EC5F26A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Feb 2026</a:t>
            </a:r>
          </a:p>
        </p:txBody>
      </p:sp>
      <p:graphicFrame>
        <p:nvGraphicFramePr>
          <p:cNvPr id="4" name="Table 3">
            <a:extLst>
              <a:ext uri="{FF2B5EF4-FFF2-40B4-BE49-F238E27FC236}">
                <a16:creationId xmlns:a16="http://schemas.microsoft.com/office/drawing/2014/main" id="{2E282675-98E4-73D3-E8AF-FA0643C41181}"/>
              </a:ext>
            </a:extLst>
          </p:cNvPr>
          <p:cNvGraphicFramePr>
            <a:graphicFrameLocks noGrp="1"/>
          </p:cNvGraphicFramePr>
          <p:nvPr>
            <p:extLst>
              <p:ext uri="{D42A27DB-BD31-4B8C-83A1-F6EECF244321}">
                <p14:modId xmlns:p14="http://schemas.microsoft.com/office/powerpoint/2010/main" val="3594906660"/>
              </p:ext>
            </p:extLst>
          </p:nvPr>
        </p:nvGraphicFramePr>
        <p:xfrm>
          <a:off x="666893" y="1864136"/>
          <a:ext cx="4648200" cy="1638935"/>
        </p:xfrm>
        <a:graphic>
          <a:graphicData uri="http://schemas.openxmlformats.org/drawingml/2006/table">
            <a:tbl>
              <a:tblPr/>
              <a:tblGrid>
                <a:gridCol w="1130300">
                  <a:extLst>
                    <a:ext uri="{9D8B030D-6E8A-4147-A177-3AD203B41FA5}">
                      <a16:colId xmlns:a16="http://schemas.microsoft.com/office/drawing/2014/main" val="1570870313"/>
                    </a:ext>
                  </a:extLst>
                </a:gridCol>
                <a:gridCol w="939800">
                  <a:extLst>
                    <a:ext uri="{9D8B030D-6E8A-4147-A177-3AD203B41FA5}">
                      <a16:colId xmlns:a16="http://schemas.microsoft.com/office/drawing/2014/main" val="1527993056"/>
                    </a:ext>
                  </a:extLst>
                </a:gridCol>
                <a:gridCol w="1257300">
                  <a:extLst>
                    <a:ext uri="{9D8B030D-6E8A-4147-A177-3AD203B41FA5}">
                      <a16:colId xmlns:a16="http://schemas.microsoft.com/office/drawing/2014/main" val="647928150"/>
                    </a:ext>
                  </a:extLst>
                </a:gridCol>
                <a:gridCol w="1320800">
                  <a:extLst>
                    <a:ext uri="{9D8B030D-6E8A-4147-A177-3AD203B41FA5}">
                      <a16:colId xmlns:a16="http://schemas.microsoft.com/office/drawing/2014/main" val="1235558973"/>
                    </a:ext>
                  </a:extLst>
                </a:gridCol>
              </a:tblGrid>
              <a:tr h="367030">
                <a:tc>
                  <a:txBody>
                    <a:bodyPr/>
                    <a:lstStyle/>
                    <a:p>
                      <a:pPr algn="l" fontAlgn="ctr">
                        <a:buNone/>
                      </a:pPr>
                      <a:r>
                        <a:rPr lang="en-GB" sz="1100" b="0" i="0" u="none" strike="noStrike" dirty="0">
                          <a:solidFill>
                            <a:srgbClr val="000000"/>
                          </a:solidFill>
                          <a:effectLst/>
                          <a:latin typeface="Calibri" panose="020F0502020204030204" pitchFamily="34" charset="0"/>
                        </a:rPr>
                        <a:t>No. of Emergency Contacts</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ctr">
                        <a:buNone/>
                      </a:pPr>
                      <a:r>
                        <a:rPr lang="en-GB" sz="1100" b="0" i="0" u="none" strike="noStrike" dirty="0">
                          <a:solidFill>
                            <a:srgbClr val="000000"/>
                          </a:solidFill>
                          <a:effectLst/>
                          <a:latin typeface="Calibri" panose="020F0502020204030204" pitchFamily="34" charset="0"/>
                        </a:rPr>
                        <a:t>No. of Related SMPs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ctr">
                        <a:buNone/>
                      </a:pPr>
                      <a:r>
                        <a:rPr lang="en-GB" sz="1100" b="0" i="0" u="none" strike="noStrike" dirty="0">
                          <a:solidFill>
                            <a:srgbClr val="000000"/>
                          </a:solidFill>
                          <a:effectLst/>
                          <a:latin typeface="Calibri" panose="020F0502020204030204" pitchFamily="34" charset="0"/>
                        </a:rPr>
                        <a:t>Count of Emergency Contacts (to call)</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ctr">
                        <a:buNone/>
                      </a:pPr>
                      <a:r>
                        <a:rPr lang="en-GB" sz="1100" b="0" i="0" u="none" strike="noStrike" dirty="0">
                          <a:solidFill>
                            <a:srgbClr val="000000"/>
                          </a:solidFill>
                          <a:effectLst/>
                          <a:latin typeface="Calibri" panose="020F0502020204030204" pitchFamily="34" charset="0"/>
                        </a:rPr>
                        <a:t>Maximum No. of Calls</a:t>
                      </a:r>
                      <a:br>
                        <a:rPr lang="en-GB" sz="1100" b="0" i="0" u="none" strike="noStrike" dirty="0">
                          <a:solidFill>
                            <a:srgbClr val="000000"/>
                          </a:solidFill>
                          <a:effectLst/>
                          <a:latin typeface="Calibri" panose="020F0502020204030204" pitchFamily="34" charset="0"/>
                        </a:rPr>
                      </a:br>
                      <a:r>
                        <a:rPr lang="en-GB" sz="1100" b="0" i="0" u="none" strike="noStrike" dirty="0">
                          <a:solidFill>
                            <a:srgbClr val="000000"/>
                          </a:solidFill>
                          <a:effectLst/>
                          <a:latin typeface="Calibri" panose="020F0502020204030204" pitchFamily="34" charset="0"/>
                        </a:rPr>
                        <a:t>(3 attempts)</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79312719"/>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0</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63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0</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1246390"/>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1</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1822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1822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5466</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9900970"/>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2</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155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310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930</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25056"/>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3</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495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1485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4455</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3518290"/>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4</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40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160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480</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5427960"/>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5</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25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125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375</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6188694"/>
                  </a:ext>
                </a:extLst>
              </a:tr>
              <a:tr h="186055">
                <a:tc>
                  <a:txBody>
                    <a:bodyPr/>
                    <a:lstStyle/>
                    <a:p>
                      <a:pPr algn="ctr" fontAlgn="b">
                        <a:buNone/>
                      </a:pPr>
                      <a:r>
                        <a:rPr lang="en-GB" sz="1100" b="1" i="0" u="none" strike="noStrike" dirty="0">
                          <a:solidFill>
                            <a:srgbClr val="000000"/>
                          </a:solidFill>
                          <a:effectLst/>
                          <a:latin typeface="Calibri" panose="020F0502020204030204" pitchFamily="34" charset="0"/>
                        </a:rPr>
                        <a:t>Total</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Calibri" panose="020F0502020204030204" pitchFamily="34" charset="0"/>
                        </a:rPr>
                        <a:t>2600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Calibri" panose="020F0502020204030204" pitchFamily="34" charset="0"/>
                        </a:rPr>
                        <a:t>3902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Calibri" panose="020F0502020204030204" pitchFamily="34" charset="0"/>
                        </a:rPr>
                        <a:t>11706</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488143"/>
                  </a:ext>
                </a:extLst>
              </a:tr>
            </a:tbl>
          </a:graphicData>
        </a:graphic>
      </p:graphicFrame>
      <p:graphicFrame>
        <p:nvGraphicFramePr>
          <p:cNvPr id="8" name="Table 7">
            <a:extLst>
              <a:ext uri="{FF2B5EF4-FFF2-40B4-BE49-F238E27FC236}">
                <a16:creationId xmlns:a16="http://schemas.microsoft.com/office/drawing/2014/main" id="{DE246C6F-BB73-28B8-A002-9B2027613A43}"/>
              </a:ext>
            </a:extLst>
          </p:cNvPr>
          <p:cNvGraphicFramePr>
            <a:graphicFrameLocks noGrp="1"/>
          </p:cNvGraphicFramePr>
          <p:nvPr>
            <p:extLst>
              <p:ext uri="{D42A27DB-BD31-4B8C-83A1-F6EECF244321}">
                <p14:modId xmlns:p14="http://schemas.microsoft.com/office/powerpoint/2010/main" val="3940080499"/>
              </p:ext>
            </p:extLst>
          </p:nvPr>
        </p:nvGraphicFramePr>
        <p:xfrm>
          <a:off x="6053375" y="1864136"/>
          <a:ext cx="5054600" cy="1638935"/>
        </p:xfrm>
        <a:graphic>
          <a:graphicData uri="http://schemas.openxmlformats.org/drawingml/2006/table">
            <a:tbl>
              <a:tblPr/>
              <a:tblGrid>
                <a:gridCol w="1320800">
                  <a:extLst>
                    <a:ext uri="{9D8B030D-6E8A-4147-A177-3AD203B41FA5}">
                      <a16:colId xmlns:a16="http://schemas.microsoft.com/office/drawing/2014/main" val="4146660626"/>
                    </a:ext>
                  </a:extLst>
                </a:gridCol>
                <a:gridCol w="1866900">
                  <a:extLst>
                    <a:ext uri="{9D8B030D-6E8A-4147-A177-3AD203B41FA5}">
                      <a16:colId xmlns:a16="http://schemas.microsoft.com/office/drawing/2014/main" val="1943142530"/>
                    </a:ext>
                  </a:extLst>
                </a:gridCol>
                <a:gridCol w="1866900">
                  <a:extLst>
                    <a:ext uri="{9D8B030D-6E8A-4147-A177-3AD203B41FA5}">
                      <a16:colId xmlns:a16="http://schemas.microsoft.com/office/drawing/2014/main" val="3103945688"/>
                    </a:ext>
                  </a:extLst>
                </a:gridCol>
              </a:tblGrid>
              <a:tr h="367030">
                <a:tc>
                  <a:txBody>
                    <a:bodyPr/>
                    <a:lstStyle/>
                    <a:p>
                      <a:pPr algn="l" fontAlgn="ctr">
                        <a:buNone/>
                      </a:pPr>
                      <a:r>
                        <a:rPr lang="en-GB" sz="1100" b="0" i="0" u="none" strike="noStrike" dirty="0">
                          <a:solidFill>
                            <a:srgbClr val="000000"/>
                          </a:solidFill>
                          <a:effectLst/>
                          <a:latin typeface="Calibri" panose="020F0502020204030204" pitchFamily="34" charset="0"/>
                        </a:rPr>
                        <a:t>No. of Emergency Contacts</a:t>
                      </a:r>
                    </a:p>
                  </a:txBody>
                  <a:tcPr marL="4763" marR="4763"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ctr">
                        <a:buNone/>
                      </a:pPr>
                      <a:r>
                        <a:rPr lang="en-GB" sz="1100" b="0" i="0" u="none" strike="noStrike" dirty="0">
                          <a:solidFill>
                            <a:srgbClr val="000000"/>
                          </a:solidFill>
                          <a:effectLst/>
                          <a:latin typeface="Calibri" panose="020F0502020204030204" pitchFamily="34" charset="0"/>
                        </a:rPr>
                        <a:t>Where 0 Contacts Replaced With a Site With </a:t>
                      </a:r>
                      <a:r>
                        <a:rPr lang="en-GB" sz="1100" b="1" i="0" u="none" strike="noStrike" dirty="0">
                          <a:solidFill>
                            <a:srgbClr val="000000"/>
                          </a:solidFill>
                          <a:effectLst/>
                          <a:latin typeface="Calibri" panose="020F0502020204030204" pitchFamily="34" charset="0"/>
                        </a:rPr>
                        <a:t>3</a:t>
                      </a:r>
                      <a:r>
                        <a:rPr lang="en-GB" sz="1100" b="0" i="0" u="none" strike="noStrike" dirty="0">
                          <a:solidFill>
                            <a:srgbClr val="000000"/>
                          </a:solidFill>
                          <a:effectLst/>
                          <a:latin typeface="Calibri" panose="020F0502020204030204" pitchFamily="34" charset="0"/>
                        </a:rPr>
                        <a:t> Contacts</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buNone/>
                      </a:pPr>
                      <a:r>
                        <a:rPr lang="en-GB" sz="1100" b="0" i="0" u="none" strike="noStrike" dirty="0">
                          <a:solidFill>
                            <a:srgbClr val="000000"/>
                          </a:solidFill>
                          <a:effectLst/>
                          <a:latin typeface="Calibri" panose="020F0502020204030204" pitchFamily="34" charset="0"/>
                        </a:rPr>
                        <a:t>Additional No. of Calls</a:t>
                      </a:r>
                      <a:br>
                        <a:rPr lang="en-GB" sz="1100" b="0" i="0" u="none" strike="noStrike" dirty="0">
                          <a:solidFill>
                            <a:srgbClr val="000000"/>
                          </a:solidFill>
                          <a:effectLst/>
                          <a:latin typeface="Calibri" panose="020F0502020204030204" pitchFamily="34" charset="0"/>
                        </a:rPr>
                      </a:br>
                      <a:r>
                        <a:rPr lang="en-GB" sz="1100" b="0" i="0" u="none" strike="noStrike" dirty="0">
                          <a:solidFill>
                            <a:srgbClr val="000000"/>
                          </a:solidFill>
                          <a:effectLst/>
                          <a:latin typeface="Calibri" panose="020F0502020204030204" pitchFamily="34" charset="0"/>
                        </a:rPr>
                        <a:t>(assuming 3 attempts made)</a:t>
                      </a:r>
                    </a:p>
                  </a:txBody>
                  <a:tcPr marL="4763" marR="4763" marT="47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80499586"/>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0</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FF0000"/>
                          </a:solidFill>
                          <a:effectLst/>
                          <a:latin typeface="Calibri" panose="020F0502020204030204" pitchFamily="34" charset="0"/>
                        </a:rPr>
                        <a:t>189</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FF0000"/>
                          </a:solidFill>
                          <a:effectLst/>
                          <a:latin typeface="Calibri" panose="020F0502020204030204" pitchFamily="34" charset="0"/>
                        </a:rPr>
                        <a:t>567</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0217254"/>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1</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1822</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5466</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5287460"/>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2</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310</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930</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9794812"/>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3</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1485</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4455</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349273"/>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4</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160</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480</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9147542"/>
                  </a:ext>
                </a:extLst>
              </a:tr>
              <a:tr h="180975">
                <a:tc>
                  <a:txBody>
                    <a:bodyPr/>
                    <a:lstStyle/>
                    <a:p>
                      <a:pPr algn="ctr" fontAlgn="b">
                        <a:buNone/>
                      </a:pPr>
                      <a:r>
                        <a:rPr lang="en-GB" sz="1100" b="0" i="0" u="none" strike="noStrike" dirty="0">
                          <a:solidFill>
                            <a:srgbClr val="000000"/>
                          </a:solidFill>
                          <a:effectLst/>
                          <a:latin typeface="Calibri" panose="020F0502020204030204" pitchFamily="34" charset="0"/>
                        </a:rPr>
                        <a:t>5</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125</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b="0" i="0" u="none" strike="noStrike" dirty="0">
                          <a:solidFill>
                            <a:srgbClr val="000000"/>
                          </a:solidFill>
                          <a:effectLst/>
                          <a:latin typeface="Calibri" panose="020F0502020204030204" pitchFamily="34" charset="0"/>
                        </a:rPr>
                        <a:t>375</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1572822"/>
                  </a:ext>
                </a:extLst>
              </a:tr>
              <a:tr h="186055">
                <a:tc>
                  <a:txBody>
                    <a:bodyPr/>
                    <a:lstStyle/>
                    <a:p>
                      <a:pPr algn="ctr" fontAlgn="b">
                        <a:buNone/>
                      </a:pPr>
                      <a:r>
                        <a:rPr lang="en-GB" sz="1100" b="1" i="0" u="none" strike="noStrike" dirty="0">
                          <a:solidFill>
                            <a:srgbClr val="000000"/>
                          </a:solidFill>
                          <a:effectLst/>
                          <a:latin typeface="Calibri" panose="020F0502020204030204" pitchFamily="34" charset="0"/>
                        </a:rPr>
                        <a:t>Total</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Calibri" panose="020F0502020204030204" pitchFamily="34" charset="0"/>
                        </a:rPr>
                        <a:t>4091</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GB" sz="1100" b="1" i="0" u="none" strike="noStrike" dirty="0">
                          <a:solidFill>
                            <a:srgbClr val="000000"/>
                          </a:solidFill>
                          <a:effectLst/>
                          <a:latin typeface="Calibri" panose="020F0502020204030204" pitchFamily="34" charset="0"/>
                        </a:rPr>
                        <a:t>12273</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2320534"/>
                  </a:ext>
                </a:extLst>
              </a:tr>
            </a:tbl>
          </a:graphicData>
        </a:graphic>
      </p:graphicFrame>
    </p:spTree>
    <p:extLst>
      <p:ext uri="{BB962C8B-B14F-4D97-AF65-F5344CB8AC3E}">
        <p14:creationId xmlns:p14="http://schemas.microsoft.com/office/powerpoint/2010/main" val="1612202689"/>
      </p:ext>
    </p:extLst>
  </p:cSld>
  <p:clrMapOvr>
    <a:masterClrMapping/>
  </p:clrMapOvr>
</p:sld>
</file>

<file path=ppt/theme/theme1.xml><?xml version="1.0" encoding="utf-8"?>
<a:theme xmlns:a="http://schemas.openxmlformats.org/drawingml/2006/main" name="Office Theme">
  <a:themeElements>
    <a:clrScheme name="Custom 1">
      <a:dk1>
        <a:srgbClr val="212133"/>
      </a:dk1>
      <a:lt1>
        <a:srgbClr val="F5F7FF"/>
      </a:lt1>
      <a:dk2>
        <a:srgbClr val="212133"/>
      </a:dk2>
      <a:lt2>
        <a:srgbClr val="F5F7FF"/>
      </a:lt2>
      <a:accent1>
        <a:srgbClr val="5947FC"/>
      </a:accent1>
      <a:accent2>
        <a:srgbClr val="6680FF"/>
      </a:accent2>
      <a:accent3>
        <a:srgbClr val="57BAE5"/>
      </a:accent3>
      <a:accent4>
        <a:srgbClr val="0F9ED5"/>
      </a:accent4>
      <a:accent5>
        <a:srgbClr val="ED45AB"/>
      </a:accent5>
      <a:accent6>
        <a:srgbClr val="00BF75"/>
      </a:accent6>
      <a:hlink>
        <a:srgbClr val="5947FC"/>
      </a:hlink>
      <a:folHlink>
        <a:srgbClr val="ED45AB"/>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2497C3D8F507488A9CDD43D440A310" ma:contentTypeVersion="9" ma:contentTypeDescription="Create a new document." ma:contentTypeScope="" ma:versionID="bd1c0985b5a9e5543bd10c6fce6b4432">
  <xsd:schema xmlns:xsd="http://www.w3.org/2001/XMLSchema" xmlns:xs="http://www.w3.org/2001/XMLSchema" xmlns:p="http://schemas.microsoft.com/office/2006/metadata/properties" xmlns:ns2="13af0b2b-8185-4f6e-b1da-6ba5995e69fd" xmlns:ns3="103fba77-31dd-4780-83f9-c54f26c3a260" targetNamespace="http://schemas.microsoft.com/office/2006/metadata/properties" ma:root="true" ma:fieldsID="c401c750f12e1ae3b227b2bb4ca6e2a0" ns2:_="" ns3:_="">
    <xsd:import namespace="13af0b2b-8185-4f6e-b1da-6ba5995e69fd"/>
    <xsd:import namespace="103fba77-31dd-4780-83f9-c54f26c3a2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af0b2b-8185-4f6e-b1da-6ba5995e69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3fba77-31dd-4780-83f9-c54f26c3a2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78F251-6E49-48D4-8731-E9B725C5805D}">
  <ds:schemaRefs>
    <ds:schemaRef ds:uri="http://schemas.microsoft.com/sharepoint/v3/contenttype/forms"/>
  </ds:schemaRefs>
</ds:datastoreItem>
</file>

<file path=customXml/itemProps2.xml><?xml version="1.0" encoding="utf-8"?>
<ds:datastoreItem xmlns:ds="http://schemas.openxmlformats.org/officeDocument/2006/customXml" ds:itemID="{5A94B1A9-1C24-477F-B9C0-B3EFAF083889}"/>
</file>

<file path=customXml/itemProps3.xml><?xml version="1.0" encoding="utf-8"?>
<ds:datastoreItem xmlns:ds="http://schemas.openxmlformats.org/officeDocument/2006/customXml" ds:itemID="{441C5940-0BDF-405A-B53F-01BA76DE3B03}">
  <ds:schemaRef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 ds:uri="a844ad8e-58a5-4eb5-8d97-809de6192f76"/>
    <ds:schemaRef ds:uri="07d5ccef-40d0-4d29-be8c-f279d6223f78"/>
    <ds:schemaRef ds:uri="http://purl.org/dc/terms/"/>
    <ds:schemaRef ds:uri="5844fa40-a696-4ac9-bd38-c0330d295109"/>
    <ds:schemaRef ds:uri="c78a4dae-5fc0-4ed3-ad80-da51122ab114"/>
  </ds:schemaRefs>
</ds:datastoreItem>
</file>

<file path=docMetadata/LabelInfo.xml><?xml version="1.0" encoding="utf-8"?>
<clbl:labelList xmlns:clbl="http://schemas.microsoft.com/office/2020/mipLabelMetadata">
  <clbl:label id="{a066d3d5-cecf-4f8d-b55a-f2541e70f9d8}" enabled="0" method="" siteId="{a066d3d5-cecf-4f8d-b55a-f2541e70f9d8}" removed="1"/>
</clbl:labelList>
</file>

<file path=docProps/app.xml><?xml version="1.0" encoding="utf-8"?>
<Properties xmlns="http://schemas.openxmlformats.org/officeDocument/2006/extended-properties" xmlns:vt="http://schemas.openxmlformats.org/officeDocument/2006/docPropsVTypes">
  <TotalTime>116</TotalTime>
  <Words>1883</Words>
  <Application>Microsoft Office PowerPoint</Application>
  <PresentationFormat>Widescreen</PresentationFormat>
  <Paragraphs>236</Paragraphs>
  <Slides>11</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Aptos</vt:lpstr>
      <vt:lpstr>Aptos Display</vt:lpstr>
      <vt:lpstr>Arial</vt:lpstr>
      <vt:lpstr>Calibri</vt:lpstr>
      <vt:lpstr>Century Gothic</vt:lpstr>
      <vt:lpstr>Quicksand</vt:lpstr>
      <vt:lpstr>Quicksand Bold</vt:lpstr>
      <vt:lpstr>Quicksand Book</vt:lpstr>
      <vt:lpstr>Office Theme</vt:lpstr>
      <vt:lpstr>Custom Design</vt:lpstr>
      <vt:lpstr>XRN5994 – Emergency Contact Validation Service</vt:lpstr>
      <vt:lpstr>Change Background</vt:lpstr>
      <vt:lpstr>Change Summary</vt:lpstr>
      <vt:lpstr>To-Be Process</vt:lpstr>
      <vt:lpstr>Solution Options</vt:lpstr>
      <vt:lpstr>Assumptions, Dependencies, Risks</vt:lpstr>
      <vt:lpstr>PowerPoint Presentation</vt:lpstr>
      <vt:lpstr>To Be Process (Written out)</vt:lpstr>
      <vt:lpstr>Derivation of Call Handling Assumptions</vt:lpstr>
      <vt:lpstr>Derivation of Call Handling Assumptions</vt:lpstr>
      <vt:lpstr>Discounted Solution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Milner</dc:creator>
  <cp:lastModifiedBy>James Randle</cp:lastModifiedBy>
  <cp:revision>8</cp:revision>
  <dcterms:created xsi:type="dcterms:W3CDTF">2025-04-09T09:46:56Z</dcterms:created>
  <dcterms:modified xsi:type="dcterms:W3CDTF">2026-05-08T14:08:27Z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0x010100302497C3D8F507488A9CDD43D440A310</vt:lpwstr>
  </property>
  <property fmtid="{D5CDD505-2E9C-101B-9397-08002B2CF9AE}" pid="3" name="MediaServiceImageTags">
    <vt:lpwstr/>
  </property>
  <property fmtid="{D5CDD505-2E9C-101B-9397-08002B2CF9AE}" pid="4" name="MSIP_Label_7ba314a4-3a68-42fd-be03-38438463b4d8_Enabled">
    <vt:lpwstr>true</vt:lpwstr>
  </property>
  <property fmtid="{D5CDD505-2E9C-101B-9397-08002B2CF9AE}" pid="5" name="MSIP_Label_7ba314a4-3a68-42fd-be03-38438463b4d8_SetDate">
    <vt:lpwstr>2026-04-07T12:20:01Z</vt:lpwstr>
  </property>
  <property fmtid="{D5CDD505-2E9C-101B-9397-08002B2CF9AE}" pid="6" name="MSIP_Label_7ba314a4-3a68-42fd-be03-38438463b4d8_Method">
    <vt:lpwstr>Standard</vt:lpwstr>
  </property>
  <property fmtid="{D5CDD505-2E9C-101B-9397-08002B2CF9AE}" pid="7" name="MSIP_Label_7ba314a4-3a68-42fd-be03-38438463b4d8_Name">
    <vt:lpwstr>Internal</vt:lpwstr>
  </property>
  <property fmtid="{D5CDD505-2E9C-101B-9397-08002B2CF9AE}" pid="8" name="MSIP_Label_7ba314a4-3a68-42fd-be03-38438463b4d8_SiteId">
    <vt:lpwstr>12678707-5ebb-49cb-b71d-ee5825da3c74</vt:lpwstr>
  </property>
  <property fmtid="{D5CDD505-2E9C-101B-9397-08002B2CF9AE}" pid="9" name="MSIP_Label_7ba314a4-3a68-42fd-be03-38438463b4d8_ActionId">
    <vt:lpwstr>1c74ecde-ff36-45d8-b04d-1a10fd6fdcce</vt:lpwstr>
  </property>
  <property fmtid="{D5CDD505-2E9C-101B-9397-08002B2CF9AE}" pid="10" name="MSIP_Label_7ba314a4-3a68-42fd-be03-38438463b4d8_ContentBits">
    <vt:lpwstr>3</vt:lpwstr>
  </property>
  <property fmtid="{D5CDD505-2E9C-101B-9397-08002B2CF9AE}" pid="11" name="MSIP_Label_7ba314a4-3a68-42fd-be03-38438463b4d8_Tag">
    <vt:lpwstr>10, 3, 0, 2</vt:lpwstr>
  </property>
  <property fmtid="{D5CDD505-2E9C-101B-9397-08002B2CF9AE}" pid="12" name="ClassificationContentMarkingFooterLocations">
    <vt:lpwstr>Office Theme:7\Custom Design:8</vt:lpwstr>
  </property>
  <property fmtid="{D5CDD505-2E9C-101B-9397-08002B2CF9AE}" pid="13" name="ClassificationContentMarkingFooterText">
    <vt:lpwstr>Document Classification: Internal</vt:lpwstr>
  </property>
</Properties>
</file>