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4"/>
  </p:sldMasterIdLst>
  <p:notesMasterIdLst>
    <p:notesMasterId r:id="rId6"/>
  </p:notesMasterIdLst>
  <p:sldIdLst>
    <p:sldId id="311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CDE4EC0-C8E6-4FD4-A4E5-D50FAA31BC4E}" name="Christina Francis" initials="CF" userId="S::christina.francis@xoserve.com::73444ad4-33fe-482a-8a83-2276388c197e" providerId="AD"/>
  <p188:author id="{8350D9F6-1979-5432-46F7-2FBF8159F128}" name="William Cole" initials="WC" userId="S::william.cole@xoserve.com::70e99802-3512-48a6-b6ac-354852db8eb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rgan, Neil A" initials="MNA" lastIdx="1" clrIdx="0">
    <p:extLst>
      <p:ext uri="{19B8F6BF-5375-455C-9EA6-DF929625EA0E}">
        <p15:presenceInfo xmlns:p15="http://schemas.microsoft.com/office/powerpoint/2012/main" userId="S::neil.a.morgan@xoserve.com::6d8c68c2-074e-40cb-880a-f27a04c2b231" providerId="AD"/>
      </p:ext>
    </p:extLst>
  </p:cmAuthor>
  <p:cmAuthor id="2" name="Rigby, James" initials="RJ" lastIdx="5" clrIdx="1">
    <p:extLst>
      <p:ext uri="{19B8F6BF-5375-455C-9EA6-DF929625EA0E}">
        <p15:presenceInfo xmlns:p15="http://schemas.microsoft.com/office/powerpoint/2012/main" userId="S-1-5-21-4145888014-839675345-3125187760-6243" providerId="AD"/>
      </p:ext>
    </p:extLst>
  </p:cmAuthor>
  <p:cmAuthor id="3" name="Chris Silk" initials="CS" lastIdx="5" clrIdx="2">
    <p:extLst>
      <p:ext uri="{19B8F6BF-5375-455C-9EA6-DF929625EA0E}">
        <p15:presenceInfo xmlns:p15="http://schemas.microsoft.com/office/powerpoint/2012/main" userId="S-1-5-21-4145888014-839675345-3125187760-5160" providerId="AD"/>
      </p:ext>
    </p:extLst>
  </p:cmAuthor>
  <p:cmAuthor id="4" name="Tambe, Surfaraz" initials="TS" lastIdx="11" clrIdx="3">
    <p:extLst>
      <p:ext uri="{19B8F6BF-5375-455C-9EA6-DF929625EA0E}">
        <p15:presenceInfo xmlns:p15="http://schemas.microsoft.com/office/powerpoint/2012/main" userId="S::surfaraz.tambe@xoserve.com::21ae2c14-c22c-44a4-a0d0-23dd8613b14c" providerId="AD"/>
      </p:ext>
    </p:extLst>
  </p:cmAuthor>
  <p:cmAuthor id="5" name="Tracy OConnor" initials="TO" lastIdx="6" clrIdx="4">
    <p:extLst>
      <p:ext uri="{19B8F6BF-5375-455C-9EA6-DF929625EA0E}">
        <p15:presenceInfo xmlns:p15="http://schemas.microsoft.com/office/powerpoint/2012/main" userId="S::tracy.oconnor@xoserve.com::c165d205-f988-41c6-a790-ae0515e39fe0" providerId="AD"/>
      </p:ext>
    </p:extLst>
  </p:cmAuthor>
  <p:cmAuthor id="6" name="Tara Ross" initials="TR" lastIdx="2" clrIdx="5">
    <p:extLst>
      <p:ext uri="{19B8F6BF-5375-455C-9EA6-DF929625EA0E}">
        <p15:presenceInfo xmlns:p15="http://schemas.microsoft.com/office/powerpoint/2012/main" userId="S::tara.ross@xoserve.com::eebeb48c-0abb-434f-9a90-69fd5ba601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BF00"/>
    <a:srgbClr val="FCBC55"/>
    <a:srgbClr val="56CF9E"/>
    <a:srgbClr val="3E5AA8"/>
    <a:srgbClr val="9CCB3B"/>
    <a:srgbClr val="FFFFFF"/>
    <a:srgbClr val="B1D6E8"/>
    <a:srgbClr val="CCFF99"/>
    <a:srgbClr val="40D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480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C7C86-2D66-4C55-8F99-E153512351BA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357B9-A31F-4FC7-A38A-70DF36F64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964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2357B9-A31F-4FC7-A38A-70DF36F645F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963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B1D6E8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D740E7-5DD5-F9E8-309A-E335A2456B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217" y="495035"/>
            <a:ext cx="3130547" cy="4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64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latin typeface="+mj-lt"/>
              </a:defRPr>
            </a:lvl1pPr>
            <a:lvl2pPr>
              <a:defRPr>
                <a:solidFill>
                  <a:srgbClr val="000000"/>
                </a:solidFill>
                <a:latin typeface="+mj-lt"/>
              </a:defRPr>
            </a:lvl2pPr>
            <a:lvl3pPr>
              <a:defRPr>
                <a:solidFill>
                  <a:srgbClr val="000000"/>
                </a:solidFill>
                <a:latin typeface="+mj-lt"/>
              </a:defRPr>
            </a:lvl3pPr>
            <a:lvl4pPr>
              <a:defRPr>
                <a:solidFill>
                  <a:srgbClr val="000000"/>
                </a:solidFill>
                <a:latin typeface="+mj-lt"/>
              </a:defRPr>
            </a:lvl4pPr>
            <a:lvl5pPr>
              <a:defRPr>
                <a:solidFill>
                  <a:srgbClr val="000000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68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270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+mj-lt"/>
              </a:defRPr>
            </a:lvl1pPr>
            <a:lvl2pPr>
              <a:defRPr sz="2400">
                <a:solidFill>
                  <a:srgbClr val="000000"/>
                </a:solidFill>
                <a:latin typeface="+mj-lt"/>
              </a:defRPr>
            </a:lvl2pPr>
            <a:lvl3pPr>
              <a:defRPr sz="2000">
                <a:solidFill>
                  <a:srgbClr val="000000"/>
                </a:solidFill>
                <a:latin typeface="+mj-lt"/>
              </a:defRPr>
            </a:lvl3pPr>
            <a:lvl4pPr>
              <a:defRPr sz="1800">
                <a:solidFill>
                  <a:srgbClr val="000000"/>
                </a:solidFill>
                <a:latin typeface="+mj-lt"/>
              </a:defRPr>
            </a:lvl4pPr>
            <a:lvl5pPr>
              <a:defRPr sz="1800">
                <a:solidFill>
                  <a:srgbClr val="000000"/>
                </a:solidFill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+mj-lt"/>
              </a:defRPr>
            </a:lvl1pPr>
            <a:lvl2pPr>
              <a:defRPr sz="2400">
                <a:solidFill>
                  <a:srgbClr val="000000"/>
                </a:solidFill>
                <a:latin typeface="+mj-lt"/>
              </a:defRPr>
            </a:lvl2pPr>
            <a:lvl3pPr>
              <a:defRPr sz="2000">
                <a:solidFill>
                  <a:srgbClr val="000000"/>
                </a:solidFill>
                <a:latin typeface="+mj-lt"/>
              </a:defRPr>
            </a:lvl3pPr>
            <a:lvl4pPr>
              <a:defRPr sz="1800">
                <a:solidFill>
                  <a:srgbClr val="000000"/>
                </a:solidFill>
                <a:latin typeface="+mj-lt"/>
              </a:defRPr>
            </a:lvl4pPr>
            <a:lvl5pPr>
              <a:defRPr sz="1800">
                <a:solidFill>
                  <a:srgbClr val="000000"/>
                </a:solidFill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72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+mj-lt"/>
              </a:defRPr>
            </a:lvl1pPr>
            <a:lvl2pPr>
              <a:defRPr sz="2000">
                <a:solidFill>
                  <a:srgbClr val="000000"/>
                </a:solidFill>
                <a:latin typeface="+mj-lt"/>
              </a:defRPr>
            </a:lvl2pPr>
            <a:lvl3pPr>
              <a:defRPr sz="1800">
                <a:solidFill>
                  <a:srgbClr val="000000"/>
                </a:solidFill>
                <a:latin typeface="+mj-lt"/>
              </a:defRPr>
            </a:lvl3pPr>
            <a:lvl4pPr>
              <a:defRPr sz="1600">
                <a:solidFill>
                  <a:srgbClr val="000000"/>
                </a:solidFill>
                <a:latin typeface="+mj-lt"/>
              </a:defRPr>
            </a:lvl4pPr>
            <a:lvl5pPr>
              <a:defRPr sz="1600">
                <a:solidFill>
                  <a:srgbClr val="000000"/>
                </a:solidFill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+mj-lt"/>
              </a:defRPr>
            </a:lvl1pPr>
            <a:lvl2pPr>
              <a:defRPr sz="2000">
                <a:solidFill>
                  <a:srgbClr val="000000"/>
                </a:solidFill>
                <a:latin typeface="+mj-lt"/>
              </a:defRPr>
            </a:lvl2pPr>
            <a:lvl3pPr>
              <a:defRPr sz="1800">
                <a:solidFill>
                  <a:srgbClr val="000000"/>
                </a:solidFill>
                <a:latin typeface="+mj-lt"/>
              </a:defRPr>
            </a:lvl3pPr>
            <a:lvl4pPr>
              <a:defRPr sz="1600">
                <a:solidFill>
                  <a:srgbClr val="000000"/>
                </a:solidFill>
                <a:latin typeface="+mj-lt"/>
              </a:defRPr>
            </a:lvl4pPr>
            <a:lvl5pPr>
              <a:defRPr sz="1600">
                <a:solidFill>
                  <a:srgbClr val="000000"/>
                </a:solidFill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6375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508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025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127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+mj-lt"/>
              </a:defRPr>
            </a:lvl1pPr>
            <a:lvl2pPr>
              <a:defRPr sz="2800">
                <a:solidFill>
                  <a:srgbClr val="000000"/>
                </a:solidFill>
                <a:latin typeface="+mj-lt"/>
              </a:defRPr>
            </a:lvl2pPr>
            <a:lvl3pPr>
              <a:defRPr sz="2400">
                <a:solidFill>
                  <a:srgbClr val="000000"/>
                </a:solidFill>
                <a:latin typeface="+mj-lt"/>
              </a:defRPr>
            </a:lvl3pPr>
            <a:lvl4pPr>
              <a:defRPr sz="2000">
                <a:solidFill>
                  <a:srgbClr val="000000"/>
                </a:solidFill>
                <a:latin typeface="+mj-lt"/>
              </a:defRPr>
            </a:lvl4pPr>
            <a:lvl5pPr>
              <a:defRPr sz="2000">
                <a:solidFill>
                  <a:srgbClr val="000000"/>
                </a:solidFill>
                <a:latin typeface="+mj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754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>
                <a:solidFill>
                  <a:srgbClr val="000000"/>
                </a:solidFill>
                <a:latin typeface="+mj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636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6375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8229600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45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rgbClr val="3E5AA8"/>
          </a:solidFill>
          <a:latin typeface="Avenir Next LT Pro" panose="020B05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venir Next LT Pro" panose="020B05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venir Next LT Pro" panose="020B05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venir Next LT Pro" panose="020B05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venir Next LT Pro" panose="020B05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venir Next LT Pro" panose="020B05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5AC14-A788-4BAF-A545-1E87CADA7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4817"/>
            <a:ext cx="8229600" cy="637580"/>
          </a:xfrm>
        </p:spPr>
        <p:txBody>
          <a:bodyPr>
            <a:normAutofit/>
          </a:bodyPr>
          <a:lstStyle/>
          <a:p>
            <a:r>
              <a:rPr lang="en-US" sz="1600">
                <a:latin typeface="Nunito Sans (Headings)"/>
              </a:rPr>
              <a:t>XRN5868 – June 25 Major Release- Status Update</a:t>
            </a:r>
            <a:endParaRPr lang="en-GB" sz="1600">
              <a:latin typeface="Nunito Sans (Headings)"/>
            </a:endParaRP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11E99246-8E70-DADC-B603-604DA5E5DF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4218998"/>
              </p:ext>
            </p:extLst>
          </p:nvPr>
        </p:nvGraphicFramePr>
        <p:xfrm>
          <a:off x="0" y="467626"/>
          <a:ext cx="9144000" cy="4492266"/>
        </p:xfrm>
        <a:graphic>
          <a:graphicData uri="http://schemas.openxmlformats.org/drawingml/2006/table">
            <a:tbl>
              <a:tblPr firstRow="1" bandRow="1"/>
              <a:tblGrid>
                <a:gridCol w="1481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3351">
                  <a:extLst>
                    <a:ext uri="{9D8B030D-6E8A-4147-A177-3AD203B41FA5}">
                      <a16:colId xmlns:a16="http://schemas.microsoft.com/office/drawing/2014/main" val="1347751506"/>
                    </a:ext>
                  </a:extLst>
                </a:gridCol>
                <a:gridCol w="191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2085">
                  <a:extLst>
                    <a:ext uri="{9D8B030D-6E8A-4147-A177-3AD203B41FA5}">
                      <a16:colId xmlns:a16="http://schemas.microsoft.com/office/drawing/2014/main" val="2880710429"/>
                    </a:ext>
                  </a:extLst>
                </a:gridCol>
                <a:gridCol w="2515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647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 sz="1050" kern="1200" baseline="0">
                        <a:solidFill>
                          <a:schemeClr val="bg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5AA8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50" b="1" i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Overall</a:t>
                      </a:r>
                      <a:r>
                        <a:rPr lang="en-GB" sz="1050" b="1" i="0" baseline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Project RAG Status</a:t>
                      </a:r>
                      <a:endParaRPr lang="en-GB" sz="1050" kern="1200" baseline="0">
                        <a:solidFill>
                          <a:schemeClr val="bg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18" marB="4571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4" marB="45724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470">
                <a:tc vMerge="1">
                  <a:txBody>
                    <a:bodyPr/>
                    <a:lstStyle/>
                    <a:p>
                      <a:pPr algn="ctr"/>
                      <a:endParaRPr lang="en-GB" sz="1800"/>
                    </a:p>
                  </a:txBody>
                  <a:tcPr marL="91426" marR="91426" marT="45682" marB="456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>
                          <a:solidFill>
                            <a:schemeClr val="bg1"/>
                          </a:solidFill>
                          <a:latin typeface="+mj-lt"/>
                          <a:cs typeface="Arial"/>
                        </a:rPr>
                        <a:t>Schedule</a:t>
                      </a:r>
                      <a:endParaRPr lang="en-GB">
                        <a:latin typeface="+mj-lt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5AA8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050" b="1">
                          <a:solidFill>
                            <a:schemeClr val="bg1"/>
                          </a:solidFill>
                          <a:latin typeface="+mj-lt"/>
                          <a:cs typeface="Arial"/>
                        </a:rPr>
                        <a:t>Risks and Issues</a:t>
                      </a: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5AA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b="1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050" b="1">
                          <a:solidFill>
                            <a:schemeClr val="bg1"/>
                          </a:solidFill>
                          <a:latin typeface="+mj-lt"/>
                          <a:cs typeface="Arial"/>
                        </a:rPr>
                        <a:t>Cost</a:t>
                      </a: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5A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4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050" b="1">
                          <a:solidFill>
                            <a:schemeClr val="bg1"/>
                          </a:solidFill>
                          <a:latin typeface="+mj-lt"/>
                          <a:cs typeface="Arial"/>
                        </a:rPr>
                        <a:t>RAG</a:t>
                      </a:r>
                      <a:r>
                        <a:rPr lang="en-GB" sz="1050" b="1" baseline="0">
                          <a:solidFill>
                            <a:schemeClr val="bg1"/>
                          </a:solidFill>
                          <a:latin typeface="+mj-lt"/>
                          <a:cs typeface="Arial"/>
                        </a:rPr>
                        <a:t> Status</a:t>
                      </a:r>
                      <a:endParaRPr lang="en-GB" sz="1050" b="1">
                        <a:solidFill>
                          <a:schemeClr val="bg1"/>
                        </a:solidFill>
                        <a:latin typeface="+mj-lt"/>
                        <a:cs typeface="Arial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5A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b="1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68570" marR="68570" marT="34262" marB="34262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endParaRPr lang="en-GB" sz="105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GB" sz="105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endParaRPr lang="en-GB" sz="1050" b="1" kern="1200">
                        <a:solidFill>
                          <a:schemeClr val="bg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70" marR="68570" marT="34262" marB="34262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231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050" b="1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                                             </a:t>
                      </a:r>
                      <a:r>
                        <a:rPr lang="en-GB" sz="1050" b="1">
                          <a:solidFill>
                            <a:schemeClr val="bg1"/>
                          </a:solidFill>
                          <a:latin typeface="+mj-lt"/>
                          <a:cs typeface="Arial"/>
                        </a:rPr>
                        <a:t>Status</a:t>
                      </a:r>
                      <a:r>
                        <a:rPr lang="en-GB" sz="1050" b="1" baseline="0">
                          <a:solidFill>
                            <a:schemeClr val="bg1"/>
                          </a:solidFill>
                          <a:latin typeface="+mj-lt"/>
                          <a:cs typeface="Arial"/>
                        </a:rPr>
                        <a:t> Justification</a:t>
                      </a:r>
                      <a:endParaRPr lang="en-GB">
                        <a:latin typeface="+mj-lt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5A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00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kern="1200" baseline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Arial"/>
                        </a:rPr>
                        <a:t>Schedule</a:t>
                      </a:r>
                    </a:p>
                    <a:p>
                      <a:pPr algn="ctr"/>
                      <a:endParaRPr lang="en-GB" sz="1050" b="1" baseline="0">
                        <a:solidFill>
                          <a:srgbClr val="000000"/>
                        </a:solidFill>
                        <a:latin typeface="+mn-lt"/>
                        <a:cs typeface="Arial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5AA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GB" sz="7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Poppins"/>
                      </a:endParaRPr>
                    </a:p>
                    <a:p>
                      <a:pPr marL="0" marR="0" lvl="0" indent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GB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The scope </a:t>
                      </a:r>
                      <a:r>
                        <a:rPr lang="en-GB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&amp; BER of</a:t>
                      </a:r>
                      <a:r>
                        <a:rPr kumimoji="0" lang="en-GB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 June </a:t>
                      </a:r>
                      <a:r>
                        <a:rPr lang="en-GB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25</a:t>
                      </a:r>
                      <a:r>
                        <a:rPr kumimoji="0" lang="en-GB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 Major Release </a:t>
                      </a:r>
                      <a:r>
                        <a:rPr lang="en-GB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were</a:t>
                      </a:r>
                      <a:r>
                        <a:rPr kumimoji="0" lang="en-GB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 </a:t>
                      </a:r>
                      <a:r>
                        <a:rPr lang="en-GB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approved at the ChMC Meetings on 08/01/25 &amp; 12/03/25 respectively.</a:t>
                      </a:r>
                      <a:endParaRPr kumimoji="0" lang="en-GB" sz="7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Poppins"/>
                      </a:endParaRPr>
                    </a:p>
                    <a:p>
                      <a:pPr marL="0" marR="0" lvl="0" indent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GB" sz="7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Poppins"/>
                      </a:endParaRPr>
                    </a:p>
                    <a:p>
                      <a:pPr marL="0" marR="0" lvl="0" indent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Poppins"/>
                        </a:rPr>
                        <a:t>Overall release is tracking </a:t>
                      </a:r>
                      <a:r>
                        <a:rPr lang="en-US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Poppins"/>
                        </a:rPr>
                        <a:t>to target</a:t>
                      </a:r>
                      <a:r>
                        <a:rPr kumimoji="0" lang="en-US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Poppins"/>
                        </a:rPr>
                        <a:t>; Green, Testing has completed, and pre-implementation activities are on track for Go-Live on 27/06. </a:t>
                      </a:r>
                      <a:endParaRPr kumimoji="0" lang="en-US" sz="7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Poppins"/>
                      </a:endParaRPr>
                    </a:p>
                    <a:p>
                      <a:pPr marL="0" marR="0" lvl="0" indent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GB" sz="7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Poppins"/>
                      </a:endParaRPr>
                    </a:p>
                    <a:p>
                      <a:pPr marL="0" marR="0" lvl="0" indent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GB" sz="700" b="1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Progress Update:</a:t>
                      </a:r>
                    </a:p>
                    <a:p>
                      <a:pPr marL="0" marR="0" lvl="0" indent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GB" sz="700" b="1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Poppin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Start-up &amp; Initiation complete -</a:t>
                      </a:r>
                      <a:r>
                        <a:rPr lang="en-GB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19/05/25</a:t>
                      </a:r>
                      <a:endParaRPr kumimoji="0" lang="en-GB" sz="7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Poppin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Build complete – </a:t>
                      </a:r>
                      <a:r>
                        <a:rPr lang="en-GB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05/05/25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Testing complete – 24/06/25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Implementation on track -27/06/25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PIS on track to commence -27/06/25</a:t>
                      </a:r>
                    </a:p>
                    <a:p>
                      <a:pPr marL="171450" marR="0" lvl="0" indent="-17145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GB" sz="7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Poppins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GB" sz="700" b="1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Communications Update:</a:t>
                      </a:r>
                      <a:br>
                        <a:rPr lang="en-GB" sz="700" b="1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</a:br>
                      <a:endParaRPr lang="en-GB" sz="700" b="1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Poppins"/>
                      </a:endParaRP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GB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GONG Outcome – 26/06/25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GB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Implementation Outcome – 27/06/25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en-GB" sz="700" b="1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Poppins"/>
                      </a:endParaRPr>
                    </a:p>
                  </a:txBody>
                  <a:tcPr marL="68570" marR="68570" marT="34262" marB="34262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US" sz="700" b="0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700" b="0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buNone/>
                      </a:pPr>
                      <a:endParaRPr lang="en-US" sz="1100" b="0" i="0" u="none" strike="noStrike" kern="1200" baseline="0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700" b="0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700" b="0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700" b="0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700" b="0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700" b="0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700" b="0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700" b="0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endParaRPr lang="en-GB" sz="700" b="0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en-GB" sz="700" b="0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en-GB" sz="700" b="0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en-US" sz="700" b="0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sz="700" b="0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Arial"/>
                        </a:rPr>
                        <a:t>​</a:t>
                      </a:r>
                    </a:p>
                    <a:p>
                      <a:pPr marL="0" marR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en-US" sz="700" b="0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sz="700" b="0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Arial"/>
                        </a:rPr>
                        <a:t>    </a:t>
                      </a:r>
                    </a:p>
                    <a:p>
                      <a:pPr marL="0" marR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en-US" sz="700" b="0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en-US" sz="700" b="0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sz="700" b="0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Arial"/>
                        </a:rPr>
                        <a:t> </a:t>
                      </a:r>
                    </a:p>
                    <a:p>
                      <a:pPr marL="0" marR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sz="700" b="0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Arial"/>
                        </a:rPr>
                        <a:t>Implementation date of 27</a:t>
                      </a:r>
                      <a:r>
                        <a:rPr lang="en-US" sz="700" b="0" kern="1200" baseline="3000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Arial"/>
                        </a:rPr>
                        <a:t>th</a:t>
                      </a:r>
                      <a:r>
                        <a:rPr lang="en-US" sz="700" b="0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Arial"/>
                        </a:rPr>
                        <a:t> June, the contingency date is 4</a:t>
                      </a:r>
                      <a:r>
                        <a:rPr lang="en-US" sz="700" b="0" kern="1200" baseline="3000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Arial"/>
                        </a:rPr>
                        <a:t>th</a:t>
                      </a:r>
                      <a:r>
                        <a:rPr lang="en-US" sz="700" b="0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Arial"/>
                        </a:rPr>
                        <a:t> July.</a:t>
                      </a: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9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050" b="1" baseline="0">
                          <a:solidFill>
                            <a:schemeClr val="bg1"/>
                          </a:solidFill>
                          <a:latin typeface="+mj-lt"/>
                          <a:cs typeface="Arial"/>
                        </a:rPr>
                        <a:t>Risks and Issues</a:t>
                      </a: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5AA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kumimoji="0" lang="en-US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69676 - June 25 PIS Extension</a:t>
                      </a:r>
                      <a:r>
                        <a:rPr lang="en-US" sz="7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Poppins"/>
                        </a:rPr>
                        <a:t> - </a:t>
                      </a:r>
                      <a:r>
                        <a:rPr lang="en-GB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Nunito Sans"/>
                        </a:rPr>
                        <a:t>PIS may be extended because of a request for an additional UIG smear and AMS invoice run</a:t>
                      </a:r>
                      <a:endParaRPr kumimoji="0" lang="en-US" sz="7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Nunito Sans"/>
                        <a:ea typeface="+mn-ea"/>
                        <a:cs typeface="Poppins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4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050" b="1" baseline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Cost</a:t>
                      </a: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5AA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noProof="0" dirty="0">
                          <a:solidFill>
                            <a:srgbClr val="000000"/>
                          </a:solidFill>
                          <a:latin typeface="Nunito Sans"/>
                        </a:rPr>
                        <a:t>Forecast to complete delivery against approved BER </a:t>
                      </a:r>
                      <a:endParaRPr kumimoji="0" lang="en-US" dirty="0"/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471">
                <a:tc>
                  <a:txBody>
                    <a:bodyPr/>
                    <a:lstStyle/>
                    <a:p>
                      <a:pPr algn="ctr"/>
                      <a:r>
                        <a:rPr lang="en-GB" sz="1050" b="1" baseline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Scope</a:t>
                      </a: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5AA8"/>
                    </a:solidFill>
                  </a:tcPr>
                </a:tc>
                <a:tc gridSpan="4">
                  <a:txBody>
                    <a:bodyPr/>
                    <a:lstStyle/>
                    <a:p>
                      <a:pPr rtl="0" fontAlgn="base"/>
                      <a:r>
                        <a:rPr lang="en-GB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XRN5846 – New allowable value (M - Thermal Mass) for Meter Type Code (H100)</a:t>
                      </a:r>
                    </a:p>
                    <a:p>
                      <a:pPr rtl="0" fontAlgn="base"/>
                      <a:r>
                        <a:rPr lang="en-GB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XRN5784 –  Modification 0862 Amendments to the current Unidentified Gas Reconciliation Period arrangements</a:t>
                      </a: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F319A9DA-3D94-144E-B2A7-B37DFA98E6CC}"/>
              </a:ext>
            </a:extLst>
          </p:cNvPr>
          <p:cNvGrpSpPr/>
          <p:nvPr/>
        </p:nvGrpSpPr>
        <p:grpSpPr>
          <a:xfrm>
            <a:off x="4488163" y="3357004"/>
            <a:ext cx="2861652" cy="116226"/>
            <a:chOff x="4309575" y="3517379"/>
            <a:chExt cx="2861652" cy="20005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AE9A869-F135-F66E-5C39-7D6C7F480BF5}"/>
                </a:ext>
              </a:extLst>
            </p:cNvPr>
            <p:cNvGrpSpPr/>
            <p:nvPr/>
          </p:nvGrpSpPr>
          <p:grpSpPr>
            <a:xfrm>
              <a:off x="4309575" y="3517379"/>
              <a:ext cx="741910" cy="200055"/>
              <a:chOff x="4089862" y="3477140"/>
              <a:chExt cx="741910" cy="200055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A2E037A5-2243-89AD-87F2-2FE9909A5DDF}"/>
                  </a:ext>
                </a:extLst>
              </p:cNvPr>
              <p:cNvSpPr/>
              <p:nvPr/>
            </p:nvSpPr>
            <p:spPr>
              <a:xfrm>
                <a:off x="4089862" y="3562003"/>
                <a:ext cx="54033" cy="45719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rgbClr val="3E5AA8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432D6A2-B1BE-4C57-F75F-2C7E9B52DE37}"/>
                  </a:ext>
                </a:extLst>
              </p:cNvPr>
              <p:cNvSpPr txBox="1"/>
              <p:nvPr/>
            </p:nvSpPr>
            <p:spPr>
              <a:xfrm>
                <a:off x="4116878" y="3477140"/>
                <a:ext cx="714894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7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Nunito Sans"/>
                    <a:ea typeface="+mn-ea"/>
                    <a:cs typeface="+mn-cs"/>
                  </a:rPr>
                  <a:t>Complete</a:t>
                </a: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05F0D84-38A9-9F7B-B15A-DD99225E4760}"/>
                </a:ext>
              </a:extLst>
            </p:cNvPr>
            <p:cNvGrpSpPr/>
            <p:nvPr/>
          </p:nvGrpSpPr>
          <p:grpSpPr>
            <a:xfrm>
              <a:off x="5080579" y="3517379"/>
              <a:ext cx="741910" cy="200055"/>
              <a:chOff x="4089862" y="3477140"/>
              <a:chExt cx="741910" cy="200055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126E6969-2E8A-8378-ED0A-3E19FBD3E009}"/>
                  </a:ext>
                </a:extLst>
              </p:cNvPr>
              <p:cNvSpPr/>
              <p:nvPr/>
            </p:nvSpPr>
            <p:spPr>
              <a:xfrm>
                <a:off x="4089862" y="3562003"/>
                <a:ext cx="54033" cy="45719"/>
              </a:xfrm>
              <a:prstGeom prst="ellipse">
                <a:avLst/>
              </a:prstGeom>
              <a:solidFill>
                <a:srgbClr val="92D050"/>
              </a:solidFill>
              <a:ln w="25400" cap="flat" cmpd="sng" algn="ctr">
                <a:solidFill>
                  <a:srgbClr val="9CCB3B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1BDEAA-E26E-C435-72B8-FA88E6D6DF29}"/>
                  </a:ext>
                </a:extLst>
              </p:cNvPr>
              <p:cNvSpPr txBox="1"/>
              <p:nvPr/>
            </p:nvSpPr>
            <p:spPr>
              <a:xfrm>
                <a:off x="4116878" y="3477140"/>
                <a:ext cx="714894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7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Nunito Sans"/>
                    <a:ea typeface="+mn-ea"/>
                    <a:cs typeface="+mn-cs"/>
                  </a:rPr>
                  <a:t>On Track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22582E6-D5E5-0954-9EBD-A9492F144C34}"/>
                </a:ext>
              </a:extLst>
            </p:cNvPr>
            <p:cNvGrpSpPr/>
            <p:nvPr/>
          </p:nvGrpSpPr>
          <p:grpSpPr>
            <a:xfrm>
              <a:off x="5795473" y="3517379"/>
              <a:ext cx="741910" cy="200055"/>
              <a:chOff x="4089862" y="3477140"/>
              <a:chExt cx="741910" cy="200055"/>
            </a:xfrm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D8AFBA22-54A7-1DA2-F314-6B56BED7AA7E}"/>
                  </a:ext>
                </a:extLst>
              </p:cNvPr>
              <p:cNvSpPr/>
              <p:nvPr/>
            </p:nvSpPr>
            <p:spPr>
              <a:xfrm>
                <a:off x="4089862" y="3562003"/>
                <a:ext cx="54033" cy="45719"/>
              </a:xfrm>
              <a:prstGeom prst="ellipse">
                <a:avLst/>
              </a:prstGeom>
              <a:solidFill>
                <a:srgbClr val="FFC000"/>
              </a:solidFill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A7AA345-26B3-9D7F-1899-EF87BF463EA9}"/>
                  </a:ext>
                </a:extLst>
              </p:cNvPr>
              <p:cNvSpPr txBox="1"/>
              <p:nvPr/>
            </p:nvSpPr>
            <p:spPr>
              <a:xfrm>
                <a:off x="4116878" y="3477140"/>
                <a:ext cx="714894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7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Nunito Sans"/>
                    <a:ea typeface="+mn-ea"/>
                    <a:cs typeface="+mn-cs"/>
                  </a:rPr>
                  <a:t>At Risk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7190632-7CA2-2F8E-F8C4-304A549109B2}"/>
                </a:ext>
              </a:extLst>
            </p:cNvPr>
            <p:cNvGrpSpPr/>
            <p:nvPr/>
          </p:nvGrpSpPr>
          <p:grpSpPr>
            <a:xfrm>
              <a:off x="6429317" y="3517379"/>
              <a:ext cx="741910" cy="200055"/>
              <a:chOff x="4089862" y="3477140"/>
              <a:chExt cx="741910" cy="200055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CEF1D19-5A73-E070-CB78-3B05F22C67A5}"/>
                  </a:ext>
                </a:extLst>
              </p:cNvPr>
              <p:cNvSpPr/>
              <p:nvPr/>
            </p:nvSpPr>
            <p:spPr>
              <a:xfrm>
                <a:off x="4089862" y="3562003"/>
                <a:ext cx="54033" cy="45719"/>
              </a:xfrm>
              <a:prstGeom prst="ellipse">
                <a:avLst/>
              </a:prstGeom>
              <a:solidFill>
                <a:srgbClr val="FF0000"/>
              </a:solidFill>
              <a:ln w="2540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705E117-E354-CD0D-15B6-C5223067F470}"/>
                  </a:ext>
                </a:extLst>
              </p:cNvPr>
              <p:cNvSpPr txBox="1"/>
              <p:nvPr/>
            </p:nvSpPr>
            <p:spPr>
              <a:xfrm>
                <a:off x="4116878" y="3477140"/>
                <a:ext cx="714894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7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Nunito Sans"/>
                    <a:ea typeface="+mn-ea"/>
                    <a:cs typeface="+mn-cs"/>
                  </a:rPr>
                  <a:t>Overdue</a:t>
                </a:r>
              </a:p>
            </p:txBody>
          </p:sp>
        </p:grp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EDA08735-22EC-FFB1-EF86-D859C1E3B3EB}"/>
              </a:ext>
            </a:extLst>
          </p:cNvPr>
          <p:cNvSpPr txBox="1"/>
          <p:nvPr/>
        </p:nvSpPr>
        <p:spPr>
          <a:xfrm>
            <a:off x="0" y="4977629"/>
            <a:ext cx="1519968" cy="20005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rgbClr val="1D3E61"/>
                </a:solidFill>
                <a:effectLst/>
                <a:uLnTx/>
                <a:uFillTx/>
                <a:latin typeface="Nunito Sans"/>
                <a:ea typeface="+mn-ea"/>
                <a:cs typeface="+mn-cs"/>
              </a:rPr>
              <a:t>Slide updated on 29th May 2025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1D3E61"/>
              </a:solidFill>
              <a:effectLst/>
              <a:uLnTx/>
              <a:uFillTx/>
              <a:latin typeface="Nunito Sans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B238E7-8DA4-45EF-FCDE-E508602930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6424" y="1985267"/>
            <a:ext cx="4679093" cy="1100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94050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1D3E61"/>
      </a:dk1>
      <a:lt1>
        <a:sysClr val="window" lastClr="FFFFFF"/>
      </a:lt1>
      <a:dk2>
        <a:srgbClr val="3E5AA8"/>
      </a:dk2>
      <a:lt2>
        <a:srgbClr val="84B8DA"/>
      </a:lt2>
      <a:accent1>
        <a:srgbClr val="B1D6E8"/>
      </a:accent1>
      <a:accent2>
        <a:srgbClr val="6440A3"/>
      </a:accent2>
      <a:accent3>
        <a:srgbClr val="56CF9E"/>
      </a:accent3>
      <a:accent4>
        <a:srgbClr val="E65761"/>
      </a:accent4>
      <a:accent5>
        <a:srgbClr val="FCBC55"/>
      </a:accent5>
      <a:accent6>
        <a:srgbClr val="379196"/>
      </a:accent6>
      <a:hlink>
        <a:srgbClr val="40D1F5"/>
      </a:hlink>
      <a:folHlink>
        <a:srgbClr val="D2232A"/>
      </a:folHlink>
    </a:clrScheme>
    <a:fontScheme name="Xoserve">
      <a:majorFont>
        <a:latin typeface="Nunito Sans"/>
        <a:ea typeface=""/>
        <a:cs typeface=""/>
      </a:majorFont>
      <a:minorFont>
        <a:latin typeface="Nunito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Time xmlns="11f1cc19-a6a2-4477-822b-8358f9edc374" xsi:nil="true"/>
    <SharedWithUsers xmlns="103fba77-31dd-4780-83f9-c54f26c3a260">
      <UserInfo>
        <DisplayName>Ilaria Akintoye</DisplayName>
        <AccountId>31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4A46900855F54F8B1B4A69CC14CF6B" ma:contentTypeVersion="11" ma:contentTypeDescription="Create a new document." ma:contentTypeScope="" ma:versionID="f10273a26cbd66aa2021404ad202c4cb">
  <xsd:schema xmlns:xsd="http://www.w3.org/2001/XMLSchema" xmlns:xs="http://www.w3.org/2001/XMLSchema" xmlns:p="http://schemas.microsoft.com/office/2006/metadata/properties" xmlns:ns2="11f1cc19-a6a2-4477-822b-8358f9edc374" xmlns:ns3="103fba77-31dd-4780-83f9-c54f26c3a260" targetNamespace="http://schemas.microsoft.com/office/2006/metadata/properties" ma:root="true" ma:fieldsID="b9f031c5bb86b2721e2485737034653e" ns2:_="" ns3:_="">
    <xsd:import namespace="11f1cc19-a6a2-4477-822b-8358f9edc374"/>
    <xsd:import namespace="103fba77-31dd-4780-83f9-c54f26c3a2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ServiceSearchProperties" minOccurs="0"/>
                <xsd:element ref="ns2: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f1cc19-a6a2-4477-822b-8358f9edc3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Time" ma:index="16" nillable="true" ma:displayName="Time" ma:format="DateTime" ma:internalName="Tim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3fba77-31dd-4780-83f9-c54f26c3a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966AA5-3D01-4B81-BAE0-8020A2E16EFF}">
  <ds:schemaRefs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a844ad8e-58a5-4eb5-8d97-809de6192f76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07d5ccef-40d0-4d29-be8c-f279d6223f7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B6B3342-886B-4662-BC26-2A9C7C95BDE0}"/>
</file>

<file path=customXml/itemProps3.xml><?xml version="1.0" encoding="utf-8"?>
<ds:datastoreItem xmlns:ds="http://schemas.openxmlformats.org/officeDocument/2006/customXml" ds:itemID="{2A513DF9-3E74-488E-B239-1C5C999E5C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205</Words>
  <Application>Microsoft Office PowerPoint</Application>
  <PresentationFormat>On-screen Show (16:9)</PresentationFormat>
  <Paragraphs>58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XRN5868 – June 25 Major Release- Status Update</vt:lpstr>
    </vt:vector>
  </TitlesOfParts>
  <Company>National Grid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National Grid</dc:creator>
  <cp:lastModifiedBy>Ilaria Akintoye</cp:lastModifiedBy>
  <cp:revision>6</cp:revision>
  <dcterms:created xsi:type="dcterms:W3CDTF">2018-09-02T17:12:15Z</dcterms:created>
  <dcterms:modified xsi:type="dcterms:W3CDTF">2025-06-26T08:25:25Z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0x010100BE4A46900855F54F8B1B4A69CC14CF6B</vt:lpwstr>
  </property>
  <property fmtid="{D5CDD505-2E9C-101B-9397-08002B2CF9AE}" pid="4" name="Order">
    <vt:r8>21200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MediaServiceImageTags">
    <vt:lpwstr/>
  </property>
  <property fmtid="{D5CDD505-2E9C-101B-9397-08002B2CF9AE}" pid="12" name="SharedWithUsers">
    <vt:lpwstr>31;#Ilaria Akintoye</vt:lpwstr>
  </property>
</Properties>
</file>