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65"/>
  </p:notesMasterIdLst>
  <p:handoutMasterIdLst>
    <p:handoutMasterId r:id="rId66"/>
  </p:handoutMasterIdLst>
  <p:sldIdLst>
    <p:sldId id="1053" r:id="rId5"/>
    <p:sldId id="1156" r:id="rId6"/>
    <p:sldId id="1473" r:id="rId7"/>
    <p:sldId id="1141" r:id="rId8"/>
    <p:sldId id="1474" r:id="rId9"/>
    <p:sldId id="2076137794" r:id="rId10"/>
    <p:sldId id="2076137837" r:id="rId11"/>
    <p:sldId id="2076137838" r:id="rId12"/>
    <p:sldId id="2076137813" r:id="rId13"/>
    <p:sldId id="1517" r:id="rId14"/>
    <p:sldId id="1518" r:id="rId15"/>
    <p:sldId id="1144" r:id="rId16"/>
    <p:sldId id="354" r:id="rId17"/>
    <p:sldId id="1476" r:id="rId18"/>
    <p:sldId id="1477" r:id="rId19"/>
    <p:sldId id="307" r:id="rId20"/>
    <p:sldId id="309" r:id="rId21"/>
    <p:sldId id="313" r:id="rId22"/>
    <p:sldId id="2076137846" r:id="rId23"/>
    <p:sldId id="301" r:id="rId24"/>
    <p:sldId id="306" r:id="rId25"/>
    <p:sldId id="2076137847" r:id="rId26"/>
    <p:sldId id="315" r:id="rId27"/>
    <p:sldId id="316" r:id="rId28"/>
    <p:sldId id="317" r:id="rId29"/>
    <p:sldId id="2076137842" r:id="rId30"/>
    <p:sldId id="2076137843" r:id="rId31"/>
    <p:sldId id="2076137844" r:id="rId32"/>
    <p:sldId id="2076137845" r:id="rId33"/>
    <p:sldId id="2076137848" r:id="rId34"/>
    <p:sldId id="2076137817" r:id="rId35"/>
    <p:sldId id="2076137816" r:id="rId36"/>
    <p:sldId id="1140" r:id="rId37"/>
    <p:sldId id="650" r:id="rId38"/>
    <p:sldId id="311" r:id="rId39"/>
    <p:sldId id="2076137841" r:id="rId40"/>
    <p:sldId id="1559" r:id="rId41"/>
    <p:sldId id="436" r:id="rId42"/>
    <p:sldId id="895" r:id="rId43"/>
    <p:sldId id="896" r:id="rId44"/>
    <p:sldId id="897" r:id="rId45"/>
    <p:sldId id="894" r:id="rId46"/>
    <p:sldId id="2058" r:id="rId47"/>
    <p:sldId id="1722" r:id="rId48"/>
    <p:sldId id="1763" r:id="rId49"/>
    <p:sldId id="3454" r:id="rId50"/>
    <p:sldId id="2076137767" r:id="rId51"/>
    <p:sldId id="3769" r:id="rId52"/>
    <p:sldId id="2076137839" r:id="rId53"/>
    <p:sldId id="3788" r:id="rId54"/>
    <p:sldId id="3779" r:id="rId55"/>
    <p:sldId id="3789" r:id="rId56"/>
    <p:sldId id="3782" r:id="rId57"/>
    <p:sldId id="3791" r:id="rId58"/>
    <p:sldId id="3784" r:id="rId59"/>
    <p:sldId id="3770" r:id="rId60"/>
    <p:sldId id="3787" r:id="rId61"/>
    <p:sldId id="2076137840" r:id="rId62"/>
    <p:sldId id="1139" r:id="rId63"/>
    <p:sldId id="982" r:id="rId64"/>
  </p:sldIdLst>
  <p:sldSz cx="9144000" cy="5143500" type="screen16x9"/>
  <p:notesSz cx="6858000" cy="9144000"/>
  <p:embeddedFontLst>
    <p:embeddedFont>
      <p:font typeface="Avenir Next LT Pro" panose="020B0504020202020204" pitchFamily="34" charset="0"/>
      <p:regular r:id="rId67"/>
      <p:bold r:id="rId68"/>
      <p:italic r:id="rId69"/>
      <p:boldItalic r:id="rId70"/>
    </p:embeddedFont>
    <p:embeddedFont>
      <p:font typeface="Calibri" panose="020F0502020204030204" pitchFamily="34" charset="0"/>
      <p:regular r:id="rId71"/>
      <p:bold r:id="rId72"/>
      <p:italic r:id="rId73"/>
      <p:boldItalic r:id="rId74"/>
    </p:embeddedFont>
    <p:embeddedFont>
      <p:font typeface="Nunito Sans" pitchFamily="2" charset="0"/>
      <p:regular r:id="rId75"/>
      <p:bold r:id="rId76"/>
      <p:italic r:id="rId77"/>
    </p:embeddedFont>
    <p:embeddedFont>
      <p:font typeface="Nunito Sans" pitchFamily="2" charset="0"/>
      <p:regular r:id="rId75"/>
      <p:bold r:id="rId76"/>
      <p: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1D6E8"/>
    <a:srgbClr val="40D1F5"/>
    <a:srgbClr val="3E5AA8"/>
    <a:srgbClr val="D75733"/>
    <a:srgbClr val="F5835D"/>
    <a:srgbClr val="84B8DA"/>
    <a:srgbClr val="FFFFFF"/>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B597C-1DF9-4599-9C47-173CFDD3A1FA}" v="16" dt="2023-08-14T13:11:07.297"/>
    <p1510:client id="{929E27DD-9723-8724-0D27-DF6A0239853C}" v="2" dt="2023-08-14T12:58:15.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14/08/2023</a:t>
            </a:fld>
            <a:endParaRPr lang="en-GB"/>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14/08/2023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53</a:t>
            </a:fld>
            <a:endParaRPr lang="en-GB"/>
          </a:p>
        </p:txBody>
      </p:sp>
    </p:spTree>
    <p:extLst>
      <p:ext uri="{BB962C8B-B14F-4D97-AF65-F5344CB8AC3E}">
        <p14:creationId xmlns:p14="http://schemas.microsoft.com/office/powerpoint/2010/main" val="114044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54</a:t>
            </a:fld>
            <a:endParaRPr lang="en-GB"/>
          </a:p>
        </p:txBody>
      </p:sp>
    </p:spTree>
    <p:extLst>
      <p:ext uri="{BB962C8B-B14F-4D97-AF65-F5344CB8AC3E}">
        <p14:creationId xmlns:p14="http://schemas.microsoft.com/office/powerpoint/2010/main" val="412263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55</a:t>
            </a:fld>
            <a:endParaRPr lang="en-GB"/>
          </a:p>
        </p:txBody>
      </p:sp>
    </p:spTree>
    <p:extLst>
      <p:ext uri="{BB962C8B-B14F-4D97-AF65-F5344CB8AC3E}">
        <p14:creationId xmlns:p14="http://schemas.microsoft.com/office/powerpoint/2010/main" val="371634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56</a:t>
            </a:fld>
            <a:endParaRPr lang="en-GB"/>
          </a:p>
        </p:txBody>
      </p:sp>
    </p:spTree>
    <p:extLst>
      <p:ext uri="{BB962C8B-B14F-4D97-AF65-F5344CB8AC3E}">
        <p14:creationId xmlns:p14="http://schemas.microsoft.com/office/powerpoint/2010/main" val="270357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57</a:t>
            </a:fld>
            <a:endParaRPr lang="en-GB"/>
          </a:p>
        </p:txBody>
      </p:sp>
    </p:spTree>
    <p:extLst>
      <p:ext uri="{BB962C8B-B14F-4D97-AF65-F5344CB8AC3E}">
        <p14:creationId xmlns:p14="http://schemas.microsoft.com/office/powerpoint/2010/main" val="85281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58</a:t>
            </a:fld>
            <a:endParaRPr lang="en-GB"/>
          </a:p>
        </p:txBody>
      </p:sp>
    </p:spTree>
    <p:extLst>
      <p:ext uri="{BB962C8B-B14F-4D97-AF65-F5344CB8AC3E}">
        <p14:creationId xmlns:p14="http://schemas.microsoft.com/office/powerpoint/2010/main" val="418542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49</a:t>
            </a:fld>
            <a:endParaRPr lang="en-GB"/>
          </a:p>
        </p:txBody>
      </p:sp>
    </p:spTree>
    <p:extLst>
      <p:ext uri="{BB962C8B-B14F-4D97-AF65-F5344CB8AC3E}">
        <p14:creationId xmlns:p14="http://schemas.microsoft.com/office/powerpoint/2010/main" val="82022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50</a:t>
            </a:fld>
            <a:endParaRPr lang="en-GB"/>
          </a:p>
        </p:txBody>
      </p:sp>
    </p:spTree>
    <p:extLst>
      <p:ext uri="{BB962C8B-B14F-4D97-AF65-F5344CB8AC3E}">
        <p14:creationId xmlns:p14="http://schemas.microsoft.com/office/powerpoint/2010/main" val="255186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52</a:t>
            </a:fld>
            <a:endParaRPr lang="en-GB"/>
          </a:p>
        </p:txBody>
      </p:sp>
    </p:spTree>
    <p:extLst>
      <p:ext uri="{BB962C8B-B14F-4D97-AF65-F5344CB8AC3E}">
        <p14:creationId xmlns:p14="http://schemas.microsoft.com/office/powerpoint/2010/main" val="137158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b="1">
                <a:solidFill>
                  <a:srgbClr val="B1D6E8"/>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4DD740E7-5DD5-F9E8-309A-E335A2456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217" y="495035"/>
            <a:ext cx="3130547" cy="492539"/>
          </a:xfrm>
          <a:prstGeom prst="rect">
            <a:avLst/>
          </a:prstGeom>
        </p:spPr>
      </p:pic>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00"/>
                </a:solidFill>
                <a:latin typeface="+mj-lt"/>
              </a:defRPr>
            </a:lvl1pPr>
            <a:lvl2pPr>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mj-lt"/>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900113"/>
            <a:ext cx="4038600" cy="2545556"/>
          </a:xfrm>
        </p:spPr>
        <p:txBody>
          <a:bodyPr/>
          <a:lstStyle>
            <a:lvl1pPr>
              <a:defRPr sz="2800">
                <a:solidFill>
                  <a:srgbClr val="000000"/>
                </a:solidFill>
                <a:latin typeface="+mj-lt"/>
              </a:defRPr>
            </a:lvl1pPr>
            <a:lvl2pPr>
              <a:defRPr sz="2400">
                <a:solidFill>
                  <a:srgbClr val="000000"/>
                </a:solidFill>
                <a:latin typeface="+mj-lt"/>
              </a:defRPr>
            </a:lvl2pPr>
            <a:lvl3pPr>
              <a:defRPr sz="20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rgbClr val="000000"/>
                </a:solidFill>
                <a:latin typeface="+mj-lt"/>
              </a:defRPr>
            </a:lvl1pPr>
            <a:lvl2pPr>
              <a:defRPr sz="2000">
                <a:solidFill>
                  <a:srgbClr val="000000"/>
                </a:solidFill>
                <a:latin typeface="+mj-lt"/>
              </a:defRPr>
            </a:lvl2pPr>
            <a:lvl3pPr>
              <a:defRPr sz="1800">
                <a:solidFill>
                  <a:srgbClr val="000000"/>
                </a:solidFill>
                <a:latin typeface="+mj-lt"/>
              </a:defRPr>
            </a:lvl3pPr>
            <a:lvl4pPr>
              <a:defRPr sz="1600">
                <a:solidFill>
                  <a:srgbClr val="000000"/>
                </a:solidFill>
                <a:latin typeface="+mj-lt"/>
              </a:defRPr>
            </a:lvl4pPr>
            <a:lvl5pPr>
              <a:defRPr sz="1600">
                <a:solidFill>
                  <a:srgbClr val="000000"/>
                </a:solidFill>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3575050" y="204788"/>
            <a:ext cx="5111750" cy="4389835"/>
          </a:xfrm>
        </p:spPr>
        <p:txBody>
          <a:bodyPr/>
          <a:lstStyle>
            <a:lvl1pPr>
              <a:defRPr sz="3200">
                <a:solidFill>
                  <a:srgbClr val="000000"/>
                </a:solidFill>
                <a:latin typeface="+mj-lt"/>
              </a:defRPr>
            </a:lvl1pPr>
            <a:lvl2pPr>
              <a:defRPr sz="2800">
                <a:solidFill>
                  <a:srgbClr val="000000"/>
                </a:solidFill>
                <a:latin typeface="+mj-lt"/>
              </a:defRPr>
            </a:lvl2pPr>
            <a:lvl3pPr>
              <a:defRPr sz="2400">
                <a:solidFill>
                  <a:srgbClr val="000000"/>
                </a:solidFill>
                <a:latin typeface="+mj-lt"/>
              </a:defRPr>
            </a:lvl3pPr>
            <a:lvl4pPr>
              <a:defRPr sz="2000">
                <a:solidFill>
                  <a:srgbClr val="000000"/>
                </a:solidFill>
                <a:latin typeface="+mj-lt"/>
              </a:defRPr>
            </a:lvl4pPr>
            <a:lvl5pPr>
              <a:defRPr sz="2000">
                <a:solidFill>
                  <a:srgbClr val="000000"/>
                </a:solidFill>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00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Next LT Pro" panose="020B05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xoserve.com/calendar/dsc-delivery-sub-group-21-august-202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xoserve.com/change/change-packs/?searc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s://www.xoserve.com/change/change-proposals/xrn-4992-modification-0687-creation-of-new-charge-to-recover-last-resort-supply-payments/" TargetMode="External"/><Relationship Id="rId13" Type="http://schemas.openxmlformats.org/officeDocument/2006/relationships/hyperlink" Target="https://www.xoserve.com/change/change-proposals/xrn-5143-discharge-of-cadent-wwu-and-ngn-ndm-sampling-obligations-by-the-cdsp/" TargetMode="External"/><Relationship Id="rId3" Type="http://schemas.openxmlformats.org/officeDocument/2006/relationships/hyperlink" Target="https://www.xoserve.com/change/change-proposals/xrn-5555-amend-existing-large-load-site-reporting/" TargetMode="External"/><Relationship Id="rId7" Type="http://schemas.openxmlformats.org/officeDocument/2006/relationships/hyperlink" Target="https://www.xoserve.com/change/change-proposals/xrn-4989-online-end-to-end-credit-interest-process-defect-1063/" TargetMode="External"/><Relationship Id="rId12" Type="http://schemas.openxmlformats.org/officeDocument/2006/relationships/hyperlink" Target="https://www.xoserve.com/change/change-proposals/xrn-5379-class-1-read-service-procurement-exercise-mod-071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xoserve.com/change/change-proposals/xrn-4990-transfer-of-sites-with-low-read-submission-performance-from-class-2-and-3-into-class-4-mod0664/" TargetMode="External"/><Relationship Id="rId11" Type="http://schemas.openxmlformats.org/officeDocument/2006/relationships/hyperlink" Target="https://www.xoserve.com/change/change-proposals/xrn-5535-processing-of-css-switch-requests-received-in-time-period-5/" TargetMode="External"/><Relationship Id="rId5" Type="http://schemas.openxmlformats.org/officeDocument/2006/relationships/hyperlink" Target="https://www.xoserve.com/change/change-proposals/xrn-4978-notification-of-rolling-aq-value-following-transfer-of-ownership-between-m-5-and-m/" TargetMode="External"/><Relationship Id="rId15" Type="http://schemas.openxmlformats.org/officeDocument/2006/relationships/hyperlink" Target="https://www.xoserve.com/change/change-proposals/xrn-4713-actual-read-following-estimated-transfer-read-calculating-aq-of-1-linked-to-xrn4690/" TargetMode="External"/><Relationship Id="rId10" Type="http://schemas.openxmlformats.org/officeDocument/2006/relationships/hyperlink" Target="https://www.xoserve.com/change/customer-change-register/xrn-5595-changes-to-the-rec-switching-operator-outage-notification-lead-time-r0055/" TargetMode="External"/><Relationship Id="rId4" Type="http://schemas.openxmlformats.org/officeDocument/2006/relationships/hyperlink" Target="https://www.xoserve.com/change/change-proposals/xrn-4900-biomethane-sites-with-reduced-propane-injection/" TargetMode="External"/><Relationship Id="rId9" Type="http://schemas.openxmlformats.org/officeDocument/2006/relationships/hyperlink" Target="https://www.xoserve.com/change/change-proposals/xrn-5298-h100-fife-project-phase-1-initial-assessment/" TargetMode="External"/><Relationship Id="rId14" Type="http://schemas.openxmlformats.org/officeDocument/2006/relationships/hyperlink" Target="https://www.xoserve.com/change/change-proposals/xrn-5091-deferral-of-creation-of-class-change-reads-at-transfer-of-ownersh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13" Type="http://schemas.openxmlformats.org/officeDocument/2006/relationships/hyperlink" Target="https://www.xoserve.com/change/change-proposals/xrn5454-supplier-of-last-resort-solr-reporting-suite/" TargetMode="External"/><Relationship Id="rId3" Type="http://schemas.openxmlformats.org/officeDocument/2006/relationships/hyperlink" Target="https://www.xoserve.com/change/customer-change-register/xrn-5606-revision-of-virtual-last-resort-user-and-contingent-procurement-of-supplier-demand-event-triggers-modification-0813/" TargetMode="External"/><Relationship Id="rId7" Type="http://schemas.openxmlformats.org/officeDocument/2006/relationships/hyperlink" Target="https://www.xoserve.com/change/change-proposals/xrn-5547-updating-the-comprehensive-invoice-master-list-and-inv-template/" TargetMode="External"/><Relationship Id="rId12" Type="http://schemas.openxmlformats.org/officeDocument/2006/relationships/hyperlink" Target="https://www.xoserve.com/change/change-proposals/xrn-5567-implementation-of-resend-functionality-for-messages-from-css-to-grda-rec-cp-r006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xoserve.com/change/change-proposals/xrn5316-rejecting-a-replacement-read-with-a-pre-line-in-the-sand-lis-read-date/" TargetMode="External"/><Relationship Id="rId11" Type="http://schemas.openxmlformats.org/officeDocument/2006/relationships/hyperlink" Target="https://www.xoserve.com/change/customer-change-register/xrn-5605-amendments-to-the-must-read-process-igt159v/" TargetMode="External"/><Relationship Id="rId5" Type="http://schemas.openxmlformats.org/officeDocument/2006/relationships/hyperlink" Target="https://www.xoserve.com/change/customer-change-register/xrn-5651-updates-to-class-3-and-4-inner-tolerance-ranges-used-in-meter-read-validation-process/" TargetMode="External"/><Relationship Id="rId15" Type="http://schemas.openxmlformats.org/officeDocument/2006/relationships/hyperlink" Target="https://www.xoserve.com/change/customer-change-register/xrn-5607-update-to-the-aq-correction-processes-modification-0816s/" TargetMode="External"/><Relationship Id="rId10" Type="http://schemas.openxmlformats.org/officeDocument/2006/relationships/hyperlink" Target="https://www.xoserve.com/change/customer-change-register/xrn-5604-shipper-agreed-read-sar-exceptions-process-modification-0811s/" TargetMode="External"/><Relationship Id="rId4" Type="http://schemas.openxmlformats.org/officeDocument/2006/relationships/hyperlink" Target="https://www.xoserve.com/change/customer-change-register/xrn5652-enabling-direct-contractual-arrangements-with-consumers-for-demand-side-response-modification-0844/" TargetMode="External"/><Relationship Id="rId9" Type="http://schemas.openxmlformats.org/officeDocument/2006/relationships/hyperlink" Target="https://www.xoserve.com/change/change-proposals/xrn-5186-modification-0701-aligning-capacity-booking-under-the-unc-and-arrangements-set-out-in-relevant-nexas/" TargetMode="External"/><Relationship Id="rId14" Type="http://schemas.openxmlformats.org/officeDocument/2006/relationships/hyperlink" Target="https://www.xoserve.com/change/customer-change-register/xrn-5658-allocation-of-ldz-uig-to-shippers-based-on-a-straight-throughput-method-mod-0831-and-allocation-of-ldz-uig-to-shippers-class-2-3-and-4-based-on-a-straight-throughput-method-mod-0831a/"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xoserve.com/change/customer-change-register/xrn-5615-establishingamending-a-gas-vacant-site-process-modification-0819/" TargetMode="External"/><Relationship Id="rId3" Type="http://schemas.openxmlformats.org/officeDocument/2006/relationships/hyperlink" Target="https://www.xoserve.com/change/change-proposals/xrn-5546-resolution-of-address-interactions-between-dcc-and-cdsp/" TargetMode="External"/><Relationship Id="rId7" Type="http://schemas.openxmlformats.org/officeDocument/2006/relationships/hyperlink" Target="https://www.xoserve.com/change/customer-change-register/xrn-5614-improving-igt-smp-new-connection-process-to-support-accurate-and-timely-supplier-registrations/" TargetMode="External"/><Relationship Id="rId12" Type="http://schemas.openxmlformats.org/officeDocument/2006/relationships/hyperlink" Target="https://www.xoserve.com/change/customer-change-register/xrn-5665-dn-annual-connection-aq-review-process/" TargetMode="External"/><Relationship Id="rId2" Type="http://schemas.openxmlformats.org/officeDocument/2006/relationships/hyperlink" Target="https://www.xoserve.com/change/change-proposals/xrn-5531-hydrogen-village-trial/"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85-flow-weighted-average-calorific-value-phase-2-service-improvements/" TargetMode="External"/><Relationship Id="rId11" Type="http://schemas.openxmlformats.org/officeDocument/2006/relationships/hyperlink" Target="https://www.xoserve.com/change/customer-change-register/xrn5641-addition-of-market-sector-code-to-specific-supply-point-data-reports/" TargetMode="External"/><Relationship Id="rId5" Type="http://schemas.openxmlformats.org/officeDocument/2006/relationships/hyperlink" Target="https://www.xoserve.com/change/customer-change-register/xrn-5573-updates-to-the-priority-consumer-process-as-designated-by-the-secretary-of-state-for-business-energy-and-industrial-strategy-beis-urgent/" TargetMode="External"/><Relationship Id="rId10" Type="http://schemas.openxmlformats.org/officeDocument/2006/relationships/hyperlink" Target="https://www.xoserve.com/change/customer-change-register/xrn-5635-h100-unc-mod799-consequential-gemini-change/" TargetMode="External"/><Relationship Id="rId4" Type="http://schemas.openxmlformats.org/officeDocument/2006/relationships/hyperlink" Target="https://www.xoserve.com/change/change-proposals/xrn-5569-contact-data-provision-for-igt-customers/" TargetMode="External"/><Relationship Id="rId9" Type="http://schemas.openxmlformats.org/officeDocument/2006/relationships/hyperlink" Target="https://www.xoserve.com/change/customer-change-register/xrn-5616-csep-annual-quantity-capacity-management/"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umbraco.xoserve.com/media/ywpfavqp/9th-august-chmc-post-meeting-brief.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recportal.co.uk/group/guest/-/addition-of-key-information-to-all-service-now-tickets" TargetMode="External"/><Relationship Id="rId7"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package" Target="../embeddings/Microsoft_Word_Document.docx"/><Relationship Id="rId5"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recportal.co.uk/group/guest/-/introduction-of-css-refresh-functional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q%2525252525252525252525252525253Dr0088%252525252525252525252525252526q%25252525252525252525252525253Dr0048%2525252525252525252525252526q%252525252525252525252525253Dr0070%25252525252525252525252526q%2525252525252525252525253Dr0092%252525252525252525252526q%25252525252525252525253Dr0071%2525252525252525252526q%252525252525252525253Dr0110%25252525252525252526q%2525252525252525253Dr0092%252525252525252526q%25252525252525253Dr0071%2525252525252526q%252525252525253Dr0049%25252525252526q%2525252525253Dr0051%252525252526q%25252525253Dr0056%2525252526q%252525253Dr0068%25252526q%2525253Dr0069%252526q%25253Dr0071%2526q%253Dr0075%26q%3Dr008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xoserve.com/change/customer-change-register/xrn-5186-modification-0701-aligning-capacity-booking-under-the-unc-and-arrangements-set-out-in-relevant-nexas/" TargetMode="External"/><Relationship Id="rId4" Type="http://schemas.openxmlformats.org/officeDocument/2006/relationships/hyperlink" Target="https://recportal.co.uk/group/guest/-/make-shipper-nexa-values-available-on-the-ges-portal?p_l_back_url=%2Fsearch%3Fq%3Dr0088"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recportal.co.uk/documents/20121/0/R0092+-+Initial+Assessment+Report+%28Approved%29+1.0.pdf/7493c397-c0b0-db08-b0e5-29ccb2b65127?t=1686062095153"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recportal.co.uk/group/guest/-/css-message-regeneration-functionality?p_l_back_url=%2Fsearch%3Fp_l_back_url%3D%252Fsearch%253Fp_p_lifecycle%253D0%2526p_p_mode%253Dview%2526_com_liferay_asset_publisher_web_portlet_AssetPublisherPortlet_INSTANCE_ShT27DMdA5jY_delta%253D10%2526p_r_p_resetCur%253Dfalse%2526_com_liferay_asset_publisher_web_portlet_AssetPublisherPortlet_INSTANCE_ShT27DMdA5jY_cur%253D3%2526q%253Dr0095%26q%3Dr009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3"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recportal.co.uk/group/guest/-/dcc-service-organisation-control-2-soc2-assessments?p_l_back_url=%2Fsearch%3Fp_l_back_url%3D%252Fsearch%253Fp_l_back_url%253D%25252Fsearch%25253Fq%25253Dr0088%2526q%253Dr0070%26q%3Dr0048"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recportal.co.uk/group/guest/-/provision-of-enduring-test-environment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3"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xoserve.com/change/customer-change-register/xrn-5546-resolution-of-address-interactions-between-dcc-and-cdsp/"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hyperlink" Target="https://recportal.co.uk/group/guest/-/dcc-access-to-ees-and-ges" TargetMode="External"/><Relationship Id="rId13" Type="http://schemas.openxmlformats.org/officeDocument/2006/relationships/hyperlink" Target="https://recportal.co.uk/group/guest/-/removal-of-pre-covid-aq-value-from-data-access-matrix?p_l_back_url=%2Fsearch%3Fp_l_back_url%3D%252Fsearch%253Fq%253DR0088%26q%3DR0089" TargetMode="External"/><Relationship Id="rId18" Type="http://schemas.openxmlformats.org/officeDocument/2006/relationships/hyperlink" Target="https://recportal.co.uk/group/guest/-/clarifying-requirement-for-continuous-billing-following-an-erroneous-wwitch"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amendments-to-sample-access-agreement-appended-to-the-qualification-and-maintenance-schedule-9-to-the-code" TargetMode="External"/><Relationship Id="rId12" Type="http://schemas.openxmlformats.org/officeDocument/2006/relationships/hyperlink" Target="https://recportal.co.uk/group/guest/-/map-gas-portfolio-dashboard" TargetMode="External"/><Relationship Id="rId17" Type="http://schemas.openxmlformats.org/officeDocument/2006/relationships/hyperlink" Target="https://recportal.co.uk/group/guest/-/update-to-error-handling-documents?p_l_back_url=%2Fsearch%3Fp_l_back_url%3D%252Fsearch%253Fp_l_back_url%253D%25252Fsearch%25253Fq%25253Dr0098%2526q%253DR0099%26q%3Dr0100" TargetMode="External"/><Relationship Id="rId2" Type="http://schemas.openxmlformats.org/officeDocument/2006/relationships/notesSlide" Target="../notesSlides/notesSlide13.xml"/><Relationship Id="rId16" Type="http://schemas.openxmlformats.org/officeDocument/2006/relationships/hyperlink" Target="https://recportal.co.uk/group/guest/-/css-end-user-obligations?p_l_back_url=%2Fsearch%3Fp_l_back_url%3D%252Fsearch%253Fq%253Dr0098%26q%3DR0099" TargetMode="External"/><Relationship Id="rId1" Type="http://schemas.openxmlformats.org/officeDocument/2006/relationships/slideLayout" Target="../slideLayouts/slideLayout6.xml"/><Relationship Id="rId6" Type="http://schemas.openxmlformats.org/officeDocument/2006/relationships/hyperlink" Target="https://recportal.co.uk/group/guest/-/rec-main-body-data-protection-changes-and-development-of-a-rec-data-protection-schedule." TargetMode="External"/><Relationship Id="rId11" Type="http://schemas.openxmlformats.org/officeDocument/2006/relationships/hyperlink" Target="https://recportal.co.uk/group/guest/-/formalising-the-submission-of-ppmip-unallocated-transaction-report-utr-files"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changes-to-allow-dnos/-to-reinstate-disconnected-mpans" TargetMode="External"/><Relationship Id="rId10"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enabling-software-product-qualification?p_l_back_url=%2Fsearch%3Fq%3DR0075" TargetMode="External"/><Relationship Id="rId14" Type="http://schemas.openxmlformats.org/officeDocument/2006/relationships/hyperlink" Target="https://recportal.co.uk/group/guest/-/clarify-obligations-on-meter-exchanges-that-occur-close-to-cos-gas-only"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recportal.co.uk/group/guest/-/provision-of-grid-supply-point-group-id-from-a-postcode-search" TargetMode="External"/><Relationship Id="rId13" Type="http://schemas.openxmlformats.org/officeDocument/2006/relationships/hyperlink" Target="https://recportal.co.uk/group/guest/-/retrospective-implementation-of-distribution-code-use-of-system-agreement-dcusa-dcp-383?p_l_back_url=%2Fsearch%3Fp_l_back_url%3D%252Fsearch%253Fp_l_back_url%253D%25252Fsearch%25253Fp_l_back_url%25253D%2525252Fsearch%2525253Fq%2525253D115%252526q%25253Dr0115%2526q%253Dr0116%26q%3Dr0117" TargetMode="External"/><Relationship Id="rId3" Type="http://schemas.openxmlformats.org/officeDocument/2006/relationships/hyperlink" Target="https://recportal.co.uk/group/guest/-/review-of-onage-slas" TargetMode="External"/><Relationship Id="rId7" Type="http://schemas.openxmlformats.org/officeDocument/2006/relationships/hyperlink" Target="https://recportal.co.uk/group/guest/-/a-review-of-supplier-access-to-data-on-ges" TargetMode="External"/><Relationship Id="rId12" Type="http://schemas.openxmlformats.org/officeDocument/2006/relationships/hyperlink" Target="https://recportal.co.uk/group/guest/-/tpi-access-to-the-meter-asset-manager-data-via-the-ges?p_l_back_url=%2Fsearch%3Fp_l_back_url%3D%252Fsearch%253Fp_l_back_url%253D%25252Fsearch%25253Fq%25253D115%2526q%253Dr0115%26q%3Dr0116" TargetMode="External"/><Relationship Id="rId17" Type="http://schemas.openxmlformats.org/officeDocument/2006/relationships/hyperlink" Target="https://recportal.co.uk/group/guest/-/sdep-review-improvements-1-process-types-and-escalation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q%252525252525253D115%25252525252526q%2525252525253Dr0115%252525252526q%25252525253Dr0116%2525252526q%252525253Dr0117%25252526q%2525253Dr0118%252526q%25253Dr0119%2526q%253Dr0120%26q%3Dr0121" TargetMode="External"/><Relationship Id="rId2" Type="http://schemas.openxmlformats.org/officeDocument/2006/relationships/notesSlide" Target="../notesSlides/notesSlide14.xml"/><Relationship Id="rId16" Type="http://schemas.openxmlformats.org/officeDocument/2006/relationships/hyperlink" Target="https://recportal.co.uk/group/guest/-/search-ges-api-using-meter-serial-number?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q%2525252525253D115%252525252526q%25252525253Dr0115%2525252526q%252525253Dr0116%25252526q%2525253Dr0117%252526q%25253Dr0118%2526q%253Dr0119%26q%3Dr0120" TargetMode="External"/><Relationship Id="rId1" Type="http://schemas.openxmlformats.org/officeDocument/2006/relationships/slideLayout" Target="../slideLayouts/slideLayout6.xml"/><Relationship Id="rId6" Type="http://schemas.openxmlformats.org/officeDocument/2006/relationships/hyperlink" Target="https://recportal.co.uk/group/guest/-/aligning-electricity-and-gas-timescale-requirements-for-sharing-meter-technical-detail-information" TargetMode="External"/><Relationship Id="rId11" Type="http://schemas.openxmlformats.org/officeDocument/2006/relationships/hyperlink" Target="https://recportal.co.uk/group/guest/-/frequency-and-content-of-css-reports-on-switching-via-the-dcc-portal?p_l_back_url=%2Fsearch%3Fp_l_back_url%3D%252Fsearch%253Fq%253D115%26q%3Dr0115" TargetMode="External"/><Relationship Id="rId5" Type="http://schemas.openxmlformats.org/officeDocument/2006/relationships/hyperlink" Target="https://recportal.co.uk/group/guest/-/css-message-time-stamping" TargetMode="External"/><Relationship Id="rId15" Type="http://schemas.openxmlformats.org/officeDocument/2006/relationships/hyperlink" Target="https://recportal.co.uk/group/guest/-/annulment-housekeeping?p_l_back_url=%2Fsearch%3Fp_l_back_url%3D%252Fsearch%253Fp_l_back_url%253D%25252Fsearch%25253Fp_l_back_url%25253D%2525252Fsearch%2525253Fp_l_back_url%2525253D%252525252Fsearch%252525253Fp_l_back_url%252525253D%25252525252Fsearch%25252525253Fq%25252525253D115%2525252526q%252525253Dr0115%25252526q%2525253Dr0116%252526q%25253Dr0117%2526q%253Dr0118%26q%3Dr0119" TargetMode="External"/><Relationship Id="rId10" Type="http://schemas.openxmlformats.org/officeDocument/2006/relationships/hyperlink" Target="https://recportal.co.uk/group/guest/-/data-specification-housekeeping-and-clarifications" TargetMode="External"/><Relationship Id="rId4" Type="http://schemas.openxmlformats.org/officeDocument/2006/relationships/hyperlink" Target="https://recportal.co.uk/group/guest/-/performance-assurance-report-catalogue-v5.1" TargetMode="External"/><Relationship Id="rId9" Type="http://schemas.openxmlformats.org/officeDocument/2006/relationships/hyperlink" Target="https://recportal.co.uk/group/guest/-/supplier-compensation-for-network-party-driven-mpxn-or-gsp-group-changes" TargetMode="External"/><Relationship Id="rId14" Type="http://schemas.openxmlformats.org/officeDocument/2006/relationships/hyperlink" Target="https://recportal.co.uk/group/guest/-/review-of-schedule-12-and-processes-to-manage-access-to-data?p_l_back_url=%2Fsearch%3Fp_l_back_url%3D%252Fsearch%253Fp_l_back_url%253D%25252Fsearch%25253Fp_l_back_url%25253D%2525252Fsearch%2525253Fp_l_back_url%2525253D%252525252Fsearch%252525253Fq%252525253D115%25252526q%2525253Dr0115%252526q%25253Dr0116%2526q%253Dr0117%26q%3Dr0118"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recportal.co.uk/group/guest/-/removal-of-css-business-rule-1177-to-reflect-ofaf-optionalit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q%25252525252525252525252525253D115%2525252525252525252525252526q%252525252525252525252525253Dr0115%25252525252525252525252526q%2525252525252525252525253Dr0116%252525252525252525252526q%25252525252525252525253Dr0117%2525252525252525252526q%252525252525252525253Dr0118%25252525252525252526q%2525252525252525253Dr0119%252525252525252526q%25252525252525253Dr0120%2525252525252526q%252525252525253Dr0121%25252525252526q%2525252525253Dr0122%252525252526q%25252525253Dr0123%2525252526q%252525253Dr0124%25252526q%2525253Dr0125%252526q%25253Dr0126%2526q%253Dr0127%26q%3Dr0128" TargetMode="External"/><Relationship Id="rId13" Type="http://schemas.openxmlformats.org/officeDocument/2006/relationships/hyperlink" Target="https://recportal.co.uk/group/guest/-/vlp-data-access-requirements" TargetMode="External"/><Relationship Id="rId3" Type="http://schemas.openxmlformats.org/officeDocument/2006/relationships/hyperlink" Target="https://recportal.co.uk/group/guest/-/sdep-review-improvements-2-usabilit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115%2525252525252526q%252525252525253Dr0115%25252525252526q%2525252525253Dr0116%252525252526q%25252525253Dr0117%2525252526q%252525253Dr0118%25252526q%2525253Dr0119%252526q%25253Dr0120%2526q%253Dr0121%26q%3Dr0122" TargetMode="External"/><Relationship Id="rId7" Type="http://schemas.openxmlformats.org/officeDocument/2006/relationships/hyperlink" Target="https://recportal.co.uk/group/guest/-/sdep-review-improvements-6-sdep-user-guide-and-obligation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q%2525252525252525252525253D115%252525252525252525252526q%25252525252525252525253Dr0115%2525252525252525252526q%252525252525252525253Dr0116%25252525252525252526q%2525252525252525253Dr0117%252525252525252526q%25252525252525253Dr0118%2525252525252526q%252525252525253Dr0119%25252525252526q%2525252525253Dr0120%252525252526q%25252525253Dr0121%2525252526q%252525253Dr0122%25252526q%2525253Dr0123%252526q%25253Dr0124%2526q%253Dr0125%26q%3Dr0126" TargetMode="External"/><Relationship Id="rId12" Type="http://schemas.openxmlformats.org/officeDocument/2006/relationships/hyperlink" Target="https://recportal.co.uk/documents/20121/0/R0132+Change+Proposal+Form+.pdf/cfa12d57-0577-a9f0-f06a-ad148b2bc5b8?t=1687771585429" TargetMode="External"/><Relationship Id="rId2" Type="http://schemas.openxmlformats.org/officeDocument/2006/relationships/notesSlide" Target="../notesSlides/notesSlide15.xml"/><Relationship Id="rId16" Type="http://schemas.openxmlformats.org/officeDocument/2006/relationships/hyperlink" Target="https://recportal.co.uk/group/guest/-/introducing-theft-party-intermediary-energy-broker-assurance-and-accreditation" TargetMode="External"/><Relationship Id="rId1" Type="http://schemas.openxmlformats.org/officeDocument/2006/relationships/slideLayout" Target="../slideLayouts/slideLayout6.xml"/><Relationship Id="rId6" Type="http://schemas.openxmlformats.org/officeDocument/2006/relationships/hyperlink" Target="https://recportal.co.uk/group/guest/-/sdep-review-improvements-5-multilateral-erroneous-switch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q%25252525252525252525253D115%2525252525252525252526q%252525252525252525253Dr0115%25252525252525252526q%2525252525252525253Dr0116%252525252525252526q%25252525252525253Dr0117%2525252525252526q%252525252525253Dr0118%25252525252526q%2525252525253Dr0119%252525252526q%25252525253Dr0120%2525252526q%252525253Dr0121%25252526q%2525253Dr0122%252526q%25253Dr0123%2526q%253Dr0124%26q%3Dr0125" TargetMode="External"/><Relationship Id="rId11" Type="http://schemas.openxmlformats.org/officeDocument/2006/relationships/hyperlink" Target="https://recportal.co.uk/documents/20121/0/R0131+-+Change+Proposal+Form+%28downloadable+version%29+22.06.2023.pdf/cac1d886-56b1-bf87-23d4-b516f1ccc7ed?t=1687456441571" TargetMode="External"/><Relationship Id="rId5" Type="http://schemas.openxmlformats.org/officeDocument/2006/relationships/hyperlink" Target="https://recportal.co.uk/group/guest/-/sdep-review-improvements-4-reporting?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q%252525252525252525253D115%25252525252525252526q%2525252525252525253Dr0115%252525252525252526q%25252525252525253Dr0116%2525252525252526q%252525252525253Dr0117%25252525252526q%2525252525253Dr0118%252525252526q%25252525253Dr0119%2525252526q%252525253Dr0120%25252526q%2525253Dr0121%252526q%25253Dr0122%2526q%253Dr0123%26q%3Dr0124" TargetMode="External"/><Relationship Id="rId15" Type="http://schemas.openxmlformats.org/officeDocument/2006/relationships/hyperlink" Target="https://recportal.co.uk/group/guest/-/change-to-rec-schedule-22-market-stabilisation-charge-msc-" TargetMode="External"/><Relationship Id="rId10" Type="http://schemas.openxmlformats.org/officeDocument/2006/relationships/hyperlink" Target="https://recportal.co.uk/group/guest/-/updates-to-the-data-access-matrix?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p_l_back_url%2525252525252525252525252525253D%252525252525252525252525252525252Fsearch%252525252525252525252525252525253Fq%252525252525252525252525252525253D115%25252525252525252525252525252526q%2525252525252525252525252525253Dr0115%252525252525252525252525252526q%25252525252525252525252525253Dr0116%2525252525252525252525252526q%252525252525252525252525253Dr0117%25252525252525252525252526q%2525252525252525252525253Dr0118%252525252525252525252526q%25252525252525252525253Dr0119%2525252525252525252526q%252525252525252525253Dr0120%25252525252525252526q%2525252525252525253Dr0121%252525252525252526q%25252525252525253Dr0122%2525252525252526q%252525252525253Dr0123%25252525252526q%2525252525253Dr0124%252525252526q%25252525253Dr0125%2525252526q%252525253Dr0126%25252526q%2525253Dr0127%252526q%25253Dr0128%2526q%253DR0129%26q%3Dr0130" TargetMode="External"/><Relationship Id="rId4" Type="http://schemas.openxmlformats.org/officeDocument/2006/relationships/hyperlink" Target="https://recportal.co.uk/group/guest/-/sdep-review-improvements-3-look-and-feel?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115%252525252525252526q%25252525252525253Dr0115%2525252525252526q%252525252525253Dr0116%25252525252526q%2525252525253Dr0117%252525252526q%25252525253Dr0118%2525252526q%252525253Dr0119%25252526q%2525253Dr0120%252526q%25253Dr0121%2526q%253Dr0122%26q%3Dr0123" TargetMode="External"/><Relationship Id="rId9" Type="http://schemas.openxmlformats.org/officeDocument/2006/relationships/hyperlink" Target="https://recportal.co.uk/group/guest/-/clarifying-event-of-default-requirement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l_back_url%252525252525252525253D%25252525252525252525252Fsearch%25252525252525252525253Fp_l_back_url%25252525252525252525253D%2525252525252525252525252Fsearch%2525252525252525252525253Fp_l_back_url%2525252525252525252525253D%252525252525252525252525252Fsearch%252525252525252525252525253Fp_l_back_url%252525252525252525252525253D%25252525252525252525252525252Fsearch%25252525252525252525252525253Fp_l_back_url%25252525252525252525252525253D%2525252525252525252525252525252Fsearch%2525252525252525252525252525253Fq%2525252525252525252525252525253D115%252525252525252525252525252526q%25252525252525252525252525253Dr0115%2525252525252525252525252526q%252525252525252525252525253Dr0116%25252525252525252525252526q%2525252525252525252525253Dr0117%252525252525252525252526q%25252525252525252525253Dr0118%2525252525252525252526q%252525252525252525253Dr0119%25252525252525252526q%2525252525252525253Dr0120%252525252525252526q%25252525252525253Dr0121%2525252525252526q%252525252525253Dr0122%25252525252526q%2525252525253Dr0123%252525252526q%25252525253Dr0124%2525252526q%252525253Dr0125%25252526q%2525253Dr0126%252526q%25253Dr0127%2526q%253Dr0128%26q%3DR0129" TargetMode="External"/><Relationship Id="rId14" Type="http://schemas.openxmlformats.org/officeDocument/2006/relationships/hyperlink" Target="https://recportal.co.uk/group/guest/-/add-beis-to-schedule-12"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ustomer-change-register/xrn-5665-dn-annual-connection-aq-review-process/"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xoserve.com/calendar/dsc-delivery-sub-group-24-october-2022/" TargetMode="External"/><Relationship Id="rId2" Type="http://schemas.openxmlformats.org/officeDocument/2006/relationships/hyperlink" Target="https://www.xoserve.com/calendar/dsc-delivery-sub-group-21-august-20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xoserve.com/change/customer-change-register/xrn5668-production-data-back-u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xoserve.com/change/customer-change-register/xrn5668-production-data-back-up/"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xoserve.com/change/customer-change-register/xrn-5647-minor-release-drop-1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Nunito Sans" pitchFamily="2" charset="0"/>
              </a:rPr>
              <a:t>DSC Delivery Sub-Group</a:t>
            </a:r>
          </a:p>
        </p:txBody>
      </p:sp>
      <p:sp>
        <p:nvSpPr>
          <p:cNvPr id="3" name="Subtitle 2"/>
          <p:cNvSpPr>
            <a:spLocks noGrp="1"/>
          </p:cNvSpPr>
          <p:nvPr>
            <p:ph type="subTitle" idx="1"/>
          </p:nvPr>
        </p:nvSpPr>
        <p:spPr>
          <a:xfrm>
            <a:off x="1371600" y="2914650"/>
            <a:ext cx="6400800" cy="558466"/>
          </a:xfrm>
        </p:spPr>
        <p:txBody>
          <a:bodyPr vert="horz" lIns="91440" tIns="45720" rIns="91440" bIns="45720" rtlCol="0" anchor="t">
            <a:normAutofit/>
          </a:bodyPr>
          <a:lstStyle/>
          <a:p>
            <a:r>
              <a:rPr lang="en-GB" dirty="0">
                <a:solidFill>
                  <a:srgbClr val="84B8DA"/>
                </a:solidFill>
                <a:effectLst/>
                <a:latin typeface="Nunito Sans" pitchFamily="2" charset="0"/>
                <a:ea typeface="Times New Roman" panose="02020603050405020304" pitchFamily="18" charset="0"/>
                <a:cs typeface="Times New Roman" panose="02020603050405020304" pitchFamily="18" charset="0"/>
              </a:rPr>
              <a:t>Monday 21st August 2023 – 10:30am </a:t>
            </a:r>
            <a:endParaRPr lang="en-GB" dirty="0">
              <a:solidFill>
                <a:srgbClr val="84B8DA"/>
              </a:solidFill>
              <a:latin typeface="Nunito Sans" pitchFamily="2" charset="0"/>
              <a:cs typeface="Arial"/>
            </a:endParaRPr>
          </a:p>
        </p:txBody>
      </p:sp>
    </p:spTree>
    <p:extLst>
      <p:ext uri="{BB962C8B-B14F-4D97-AF65-F5344CB8AC3E}">
        <p14:creationId xmlns:p14="http://schemas.microsoft.com/office/powerpoint/2010/main" val="197430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580A-470E-4799-92F7-2B1D081B14E4}"/>
              </a:ext>
            </a:extLst>
          </p:cNvPr>
          <p:cNvSpPr>
            <a:spLocks noGrp="1"/>
          </p:cNvSpPr>
          <p:nvPr>
            <p:ph type="ctrTitle"/>
          </p:nvPr>
        </p:nvSpPr>
        <p:spPr>
          <a:xfrm>
            <a:off x="685800" y="1923678"/>
            <a:ext cx="7772400" cy="1102519"/>
          </a:xfrm>
        </p:spPr>
        <p:txBody>
          <a:bodyPr/>
          <a:lstStyle/>
          <a:p>
            <a:r>
              <a:rPr lang="en-GB"/>
              <a:t>2b. Change Proposal Initial View Representations</a:t>
            </a:r>
          </a:p>
        </p:txBody>
      </p:sp>
    </p:spTree>
    <p:extLst>
      <p:ext uri="{BB962C8B-B14F-4D97-AF65-F5344CB8AC3E}">
        <p14:creationId xmlns:p14="http://schemas.microsoft.com/office/powerpoint/2010/main" val="421683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EF3-D405-4996-A1AE-2CD9B0ECA430}"/>
              </a:ext>
            </a:extLst>
          </p:cNvPr>
          <p:cNvSpPr>
            <a:spLocks noGrp="1"/>
          </p:cNvSpPr>
          <p:nvPr>
            <p:ph type="title"/>
          </p:nvPr>
        </p:nvSpPr>
        <p:spPr>
          <a:xfrm>
            <a:off x="379879" y="190713"/>
            <a:ext cx="8384241" cy="637580"/>
          </a:xfrm>
        </p:spPr>
        <p:txBody>
          <a:bodyPr>
            <a:noAutofit/>
          </a:bodyPr>
          <a:lstStyle/>
          <a:p>
            <a:r>
              <a:rPr lang="en-GB" dirty="0">
                <a:latin typeface="Nunito Sans" pitchFamily="2" charset="0"/>
              </a:rPr>
              <a:t>2b. Change Proposal Initial View Representations</a:t>
            </a:r>
          </a:p>
        </p:txBody>
      </p:sp>
      <p:sp>
        <p:nvSpPr>
          <p:cNvPr id="3" name="Content Placeholder 2">
            <a:extLst>
              <a:ext uri="{FF2B5EF4-FFF2-40B4-BE49-F238E27FC236}">
                <a16:creationId xmlns:a16="http://schemas.microsoft.com/office/drawing/2014/main" id="{699A9963-61E2-4857-A58D-01E399BF73F8}"/>
              </a:ext>
            </a:extLst>
          </p:cNvPr>
          <p:cNvSpPr>
            <a:spLocks noGrp="1"/>
          </p:cNvSpPr>
          <p:nvPr>
            <p:ph idx="1"/>
          </p:nvPr>
        </p:nvSpPr>
        <p:spPr>
          <a:xfrm>
            <a:off x="395536" y="1275606"/>
            <a:ext cx="8229600" cy="2952328"/>
          </a:xfrm>
        </p:spPr>
        <p:txBody>
          <a:bodyPr vert="horz" lIns="91440" tIns="45720" rIns="91440" bIns="45720" rtlCol="0" anchor="t">
            <a:normAutofit/>
          </a:bodyPr>
          <a:lstStyle/>
          <a:p>
            <a:r>
              <a:rPr lang="en-GB" sz="1800" dirty="0">
                <a:solidFill>
                  <a:schemeClr val="bg2">
                    <a:lumMod val="75000"/>
                  </a:schemeClr>
                </a:solidFill>
                <a:effectLst/>
                <a:latin typeface="Nunito Sans" pitchFamily="2" charset="0"/>
                <a:ea typeface="Times New Roman" panose="02020603050405020304" pitchFamily="18" charset="0"/>
              </a:rPr>
              <a:t>None fo</a:t>
            </a:r>
            <a:r>
              <a:rPr lang="en-GB" sz="1800" dirty="0">
                <a:solidFill>
                  <a:schemeClr val="bg2">
                    <a:lumMod val="75000"/>
                  </a:schemeClr>
                </a:solidFill>
                <a:latin typeface="Nunito Sans" pitchFamily="2" charset="0"/>
                <a:ea typeface="Times New Roman" panose="02020603050405020304" pitchFamily="18" charset="0"/>
              </a:rPr>
              <a:t>r this meeting.</a:t>
            </a:r>
            <a:endParaRPr lang="en-GB" sz="2000" dirty="0">
              <a:solidFill>
                <a:schemeClr val="bg2">
                  <a:lumMod val="75000"/>
                </a:schemeClr>
              </a:solidFill>
              <a:latin typeface="Nunito Sans" pitchFamily="2" charset="0"/>
            </a:endParaRPr>
          </a:p>
        </p:txBody>
      </p:sp>
    </p:spTree>
    <p:extLst>
      <p:ext uri="{BB962C8B-B14F-4D97-AF65-F5344CB8AC3E}">
        <p14:creationId xmlns:p14="http://schemas.microsoft.com/office/powerpoint/2010/main" val="319376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55576" y="2139702"/>
            <a:ext cx="7524328" cy="971550"/>
          </a:xfrm>
        </p:spPr>
        <p:txBody>
          <a:bodyPr/>
          <a:lstStyle/>
          <a:p>
            <a:r>
              <a:rPr lang="en-GB" dirty="0">
                <a:latin typeface="Nunito Sans" pitchFamily="2" charset="0"/>
              </a:rPr>
              <a:t>2c. Undergoing Solution Options Impact Assessment Review</a:t>
            </a:r>
            <a:endParaRPr lang="en-GB" sz="2800" dirty="0">
              <a:solidFill>
                <a:srgbClr val="3E5AA8"/>
              </a:solidFill>
              <a:latin typeface="Nunito Sans" pitchFamily="2" charset="0"/>
            </a:endParaRPr>
          </a:p>
        </p:txBody>
      </p:sp>
    </p:spTree>
    <p:extLst>
      <p:ext uri="{BB962C8B-B14F-4D97-AF65-F5344CB8AC3E}">
        <p14:creationId xmlns:p14="http://schemas.microsoft.com/office/powerpoint/2010/main" val="268863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0797-1BD2-49B0-B4D2-168376D70078}"/>
              </a:ext>
            </a:extLst>
          </p:cNvPr>
          <p:cNvSpPr>
            <a:spLocks noGrp="1"/>
          </p:cNvSpPr>
          <p:nvPr>
            <p:ph type="title"/>
          </p:nvPr>
        </p:nvSpPr>
        <p:spPr>
          <a:xfrm>
            <a:off x="457200" y="278120"/>
            <a:ext cx="8229600" cy="871604"/>
          </a:xfrm>
        </p:spPr>
        <p:txBody>
          <a:bodyPr>
            <a:noAutofit/>
          </a:bodyPr>
          <a:lstStyle/>
          <a:p>
            <a:r>
              <a:rPr lang="en-US" dirty="0">
                <a:latin typeface="Nunito Sans" pitchFamily="2" charset="0"/>
              </a:rPr>
              <a:t>2c. Undergoing Solution Options Impact Assessment Review</a:t>
            </a:r>
            <a:endParaRPr lang="en-GB" dirty="0">
              <a:latin typeface="Nunito Sans" pitchFamily="2" charset="0"/>
            </a:endParaRPr>
          </a:p>
        </p:txBody>
      </p:sp>
      <p:sp>
        <p:nvSpPr>
          <p:cNvPr id="3" name="Content Placeholder 2">
            <a:extLst>
              <a:ext uri="{FF2B5EF4-FFF2-40B4-BE49-F238E27FC236}">
                <a16:creationId xmlns:a16="http://schemas.microsoft.com/office/drawing/2014/main" id="{E17F2AD3-FD66-458E-B436-E4332D0C29DD}"/>
              </a:ext>
            </a:extLst>
          </p:cNvPr>
          <p:cNvSpPr>
            <a:spLocks noGrp="1"/>
          </p:cNvSpPr>
          <p:nvPr>
            <p:ph idx="1"/>
          </p:nvPr>
        </p:nvSpPr>
        <p:spPr>
          <a:xfrm>
            <a:off x="457200" y="1667434"/>
            <a:ext cx="8229600" cy="3064555"/>
          </a:xfrm>
        </p:spPr>
        <p:txBody>
          <a:bodyPr>
            <a:normAutofit/>
          </a:bodyPr>
          <a:lstStyle/>
          <a:p>
            <a:r>
              <a:rPr lang="en-GB" sz="2000" dirty="0">
                <a:solidFill>
                  <a:schemeClr val="bg2">
                    <a:lumMod val="75000"/>
                  </a:schemeClr>
                </a:solidFill>
                <a:effectLst/>
                <a:latin typeface="Nunito Sans" pitchFamily="2" charset="0"/>
                <a:ea typeface="Times New Roman" panose="02020603050405020304" pitchFamily="18" charset="0"/>
              </a:rPr>
              <a:t>None fo</a:t>
            </a:r>
            <a:r>
              <a:rPr lang="en-GB" sz="2000" dirty="0">
                <a:solidFill>
                  <a:schemeClr val="bg2">
                    <a:lumMod val="75000"/>
                  </a:schemeClr>
                </a:solidFill>
                <a:latin typeface="Nunito Sans" pitchFamily="2" charset="0"/>
                <a:ea typeface="Times New Roman" panose="02020603050405020304" pitchFamily="18" charset="0"/>
              </a:rPr>
              <a:t>r this meeting.</a:t>
            </a:r>
            <a:endParaRPr lang="en-GB" sz="2400" dirty="0">
              <a:solidFill>
                <a:schemeClr val="bg2">
                  <a:lumMod val="75000"/>
                </a:schemeClr>
              </a:solidFill>
              <a:latin typeface="Nunito Sans" pitchFamily="2" charset="0"/>
            </a:endParaRPr>
          </a:p>
          <a:p>
            <a:pPr marL="0" indent="0">
              <a:buNone/>
            </a:pPr>
            <a:endParaRPr lang="en-US" sz="2000" dirty="0"/>
          </a:p>
        </p:txBody>
      </p:sp>
    </p:spTree>
    <p:extLst>
      <p:ext uri="{BB962C8B-B14F-4D97-AF65-F5344CB8AC3E}">
        <p14:creationId xmlns:p14="http://schemas.microsoft.com/office/powerpoint/2010/main" val="9710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8D98-433C-4031-AB95-B1E61DB1A717}"/>
              </a:ext>
            </a:extLst>
          </p:cNvPr>
          <p:cNvSpPr>
            <a:spLocks noGrp="1"/>
          </p:cNvSpPr>
          <p:nvPr>
            <p:ph type="ctrTitle"/>
          </p:nvPr>
        </p:nvSpPr>
        <p:spPr>
          <a:xfrm>
            <a:off x="685800" y="2020490"/>
            <a:ext cx="7772400" cy="1102519"/>
          </a:xfrm>
        </p:spPr>
        <p:txBody>
          <a:bodyPr/>
          <a:lstStyle/>
          <a:p>
            <a:r>
              <a:rPr lang="en-GB" dirty="0">
                <a:latin typeface="Nunito Sans" pitchFamily="2" charset="0"/>
              </a:rPr>
              <a:t>3. Changes in Detailed Design </a:t>
            </a:r>
          </a:p>
        </p:txBody>
      </p:sp>
    </p:spTree>
    <p:extLst>
      <p:ext uri="{BB962C8B-B14F-4D97-AF65-F5344CB8AC3E}">
        <p14:creationId xmlns:p14="http://schemas.microsoft.com/office/powerpoint/2010/main" val="119207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9EC6-E323-4CA9-86C6-AA6E7B93E00C}"/>
              </a:ext>
            </a:extLst>
          </p:cNvPr>
          <p:cNvSpPr>
            <a:spLocks noGrp="1"/>
          </p:cNvSpPr>
          <p:nvPr>
            <p:ph type="title"/>
          </p:nvPr>
        </p:nvSpPr>
        <p:spPr/>
        <p:txBody>
          <a:bodyPr/>
          <a:lstStyle/>
          <a:p>
            <a:r>
              <a:rPr lang="en-GB">
                <a:latin typeface="Nunito Sans"/>
                <a:cs typeface="Arial"/>
              </a:rPr>
              <a:t>3a. Design Considerations</a:t>
            </a:r>
          </a:p>
        </p:txBody>
      </p:sp>
      <p:sp>
        <p:nvSpPr>
          <p:cNvPr id="3" name="Content Placeholder 2">
            <a:extLst>
              <a:ext uri="{FF2B5EF4-FFF2-40B4-BE49-F238E27FC236}">
                <a16:creationId xmlns:a16="http://schemas.microsoft.com/office/drawing/2014/main" id="{FBBE51D2-41DE-4CB0-A89C-2F83A1212BD6}"/>
              </a:ext>
            </a:extLst>
          </p:cNvPr>
          <p:cNvSpPr>
            <a:spLocks noGrp="1"/>
          </p:cNvSpPr>
          <p:nvPr>
            <p:ph idx="1"/>
          </p:nvPr>
        </p:nvSpPr>
        <p:spPr>
          <a:xfrm>
            <a:off x="457200" y="1347614"/>
            <a:ext cx="8229600" cy="3096344"/>
          </a:xfrm>
        </p:spPr>
        <p:txBody>
          <a:bodyPr>
            <a:normAutofit fontScale="92500" lnSpcReduction="10000"/>
          </a:bodyPr>
          <a:lstStyle/>
          <a:p>
            <a:r>
              <a:rPr lang="en-GB" sz="1800">
                <a:solidFill>
                  <a:schemeClr val="bg2">
                    <a:lumMod val="75000"/>
                  </a:schemeClr>
                </a:solidFill>
                <a:latin typeface="Nunito Sans" pitchFamily="2" charset="0"/>
              </a:rPr>
              <a:t>XRN5547 - Updating the Comprehensive Invoice Master List and INV template</a:t>
            </a:r>
            <a:endParaRPr lang="en-GB" sz="1800" dirty="0">
              <a:solidFill>
                <a:schemeClr val="bg2">
                  <a:lumMod val="75000"/>
                </a:schemeClr>
              </a:solidFill>
              <a:latin typeface="Nunito Sans" pitchFamily="2" charset="0"/>
            </a:endParaRPr>
          </a:p>
          <a:p>
            <a:endParaRPr lang="en-GB" sz="1800" dirty="0">
              <a:solidFill>
                <a:schemeClr val="bg2">
                  <a:lumMod val="75000"/>
                </a:schemeClr>
              </a:solidFill>
              <a:latin typeface="Nunito Sans" pitchFamily="2" charset="0"/>
            </a:endParaRPr>
          </a:p>
          <a:p>
            <a:r>
              <a:rPr lang="en-GB" sz="1800" dirty="0">
                <a:solidFill>
                  <a:schemeClr val="bg2">
                    <a:lumMod val="75000"/>
                  </a:schemeClr>
                </a:solidFill>
                <a:latin typeface="Nunito Sans" pitchFamily="2" charset="0"/>
              </a:rPr>
              <a:t>XRN 5556C – CMS Rebuild Version 1.2</a:t>
            </a:r>
          </a:p>
          <a:p>
            <a:endParaRPr lang="en-GB" sz="1800" dirty="0">
              <a:solidFill>
                <a:schemeClr val="bg2">
                  <a:lumMod val="75000"/>
                </a:schemeClr>
              </a:solidFill>
              <a:latin typeface="Nunito Sans" pitchFamily="2" charset="0"/>
            </a:endParaRPr>
          </a:p>
          <a:p>
            <a:r>
              <a:rPr lang="en-GB" sz="1800" dirty="0">
                <a:solidFill>
                  <a:schemeClr val="bg2">
                    <a:lumMod val="75000"/>
                  </a:schemeClr>
                </a:solidFill>
                <a:latin typeface="Nunito Sans" pitchFamily="2" charset="0"/>
              </a:rPr>
              <a:t>XRN 5604  – Shipper Agreed Read (SAR) exceptions process (Modification 0811S)</a:t>
            </a:r>
          </a:p>
          <a:p>
            <a:endParaRPr lang="en-GB" sz="1800" dirty="0">
              <a:solidFill>
                <a:schemeClr val="bg2">
                  <a:lumMod val="75000"/>
                </a:schemeClr>
              </a:solidFill>
              <a:latin typeface="Nunito Sans" pitchFamily="2" charset="0"/>
            </a:endParaRPr>
          </a:p>
          <a:p>
            <a:r>
              <a:rPr lang="en-GB" sz="1800" dirty="0">
                <a:solidFill>
                  <a:schemeClr val="bg2">
                    <a:lumMod val="75000"/>
                  </a:schemeClr>
                </a:solidFill>
                <a:latin typeface="Nunito Sans" pitchFamily="2" charset="0"/>
              </a:rPr>
              <a:t>XRN 5605 - Amendments to the Must Read process (IGT159V)</a:t>
            </a:r>
          </a:p>
          <a:p>
            <a:endParaRPr lang="en-GB" sz="1800" dirty="0">
              <a:solidFill>
                <a:schemeClr val="bg2">
                  <a:lumMod val="75000"/>
                </a:schemeClr>
              </a:solidFill>
              <a:latin typeface="Nunito Sans" pitchFamily="2" charset="0"/>
            </a:endParaRPr>
          </a:p>
          <a:p>
            <a:r>
              <a:rPr lang="en-GB" sz="1800" dirty="0">
                <a:solidFill>
                  <a:schemeClr val="bg2">
                    <a:lumMod val="75000"/>
                  </a:schemeClr>
                </a:solidFill>
                <a:latin typeface="Nunito Sans" pitchFamily="2" charset="0"/>
              </a:rPr>
              <a:t>XRN 5658 – Allocation of LDZ UIG Based on Straight Throughput Method (Mod0831 / Mod0831A)</a:t>
            </a:r>
          </a:p>
        </p:txBody>
      </p:sp>
    </p:spTree>
    <p:extLst>
      <p:ext uri="{BB962C8B-B14F-4D97-AF65-F5344CB8AC3E}">
        <p14:creationId xmlns:p14="http://schemas.microsoft.com/office/powerpoint/2010/main" val="131906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normAutofit/>
          </a:bodyPr>
          <a:lstStyle/>
          <a:p>
            <a:r>
              <a:rPr lang="en-US" dirty="0">
                <a:latin typeface="+mj-lt"/>
                <a:cs typeface="Arial"/>
              </a:rPr>
              <a:t> XRN5547 - Updating the Comprehensive Invoice Master List and INV template</a:t>
            </a:r>
            <a:endParaRPr lang="en-GB" dirty="0">
              <a:latin typeface="+mj-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lstStyle/>
          <a:p>
            <a:r>
              <a:rPr lang="en-GB" b="1" dirty="0">
                <a:solidFill>
                  <a:schemeClr val="bg2"/>
                </a:solidFill>
                <a:latin typeface="+mj-lt"/>
              </a:rPr>
              <a:t>Detailed Design</a:t>
            </a:r>
          </a:p>
        </p:txBody>
      </p:sp>
    </p:spTree>
    <p:extLst>
      <p:ext uri="{BB962C8B-B14F-4D97-AF65-F5344CB8AC3E}">
        <p14:creationId xmlns:p14="http://schemas.microsoft.com/office/powerpoint/2010/main" val="285074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p:txBody>
          <a:bodyPr/>
          <a:lstStyle/>
          <a:p>
            <a:r>
              <a:rPr lang="en-GB" dirty="0">
                <a:latin typeface="+mj-lt"/>
              </a:rPr>
              <a:t>Background</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474227" y="1241011"/>
            <a:ext cx="8363272" cy="3418971"/>
          </a:xfrm>
        </p:spPr>
        <p:txBody>
          <a:bodyPr>
            <a:normAutofit lnSpcReduction="10000"/>
          </a:bodyPr>
          <a:lstStyle/>
          <a:p>
            <a:pPr algn="just">
              <a:lnSpc>
                <a:spcPct val="115000"/>
              </a:lnSpc>
              <a:spcBef>
                <a:spcPts val="600"/>
              </a:spcBef>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Change XRN5547 was raised to investigate the following customer pain points:</a:t>
            </a:r>
          </a:p>
          <a:p>
            <a:pPr marL="800100" lvl="1" indent="-342900" algn="just">
              <a:lnSpc>
                <a:spcPct val="115000"/>
              </a:lnSpc>
              <a:spcBef>
                <a:spcPts val="600"/>
              </a:spcBef>
              <a:spcAft>
                <a:spcPts val="1000"/>
              </a:spcAft>
              <a:buFont typeface="+mj-lt"/>
              <a:buAutoNum type="arabicPeriod"/>
            </a:pPr>
            <a:r>
              <a:rPr lang="en-GB" sz="1500" dirty="0">
                <a:effectLst/>
                <a:latin typeface="Calibri" panose="020F0502020204030204" pitchFamily="34" charset="0"/>
                <a:ea typeface="Times New Roman" panose="02020603050405020304" pitchFamily="18" charset="0"/>
                <a:cs typeface="Times New Roman" panose="02020603050405020304" pitchFamily="18" charset="0"/>
              </a:rPr>
              <a:t>The content and format of the Comprehensive Invoices Charge Master List document</a:t>
            </a:r>
          </a:p>
          <a:p>
            <a:pPr marL="800100" lvl="1" indent="-342900" algn="just">
              <a:lnSpc>
                <a:spcPct val="115000"/>
              </a:lnSpc>
              <a:spcBef>
                <a:spcPts val="600"/>
              </a:spcBef>
              <a:spcAft>
                <a:spcPts val="1000"/>
              </a:spcAft>
              <a:buFont typeface="+mj-lt"/>
              <a:buAutoNum type="arabicPeriod"/>
            </a:pPr>
            <a:r>
              <a:rPr lang="en-GB" sz="1500" dirty="0">
                <a:effectLst/>
                <a:latin typeface="Calibri" panose="020F0502020204030204" pitchFamily="34" charset="0"/>
                <a:ea typeface="Times New Roman" panose="02020603050405020304" pitchFamily="18" charset="0"/>
                <a:cs typeface="Times New Roman" panose="02020603050405020304" pitchFamily="18" charset="0"/>
              </a:rPr>
              <a:t>Identification of Charge Types applicable for Domestic Reverse Charge (DRC) and associated clause wording</a:t>
            </a:r>
            <a:endParaRPr lang="en-GB" sz="1500" dirty="0">
              <a:latin typeface="Calibri" panose="020F0502020204030204" pitchFamily="34" charset="0"/>
              <a:ea typeface="Times New Roman" panose="02020603050405020304" pitchFamily="18" charset="0"/>
              <a:cs typeface="Times New Roman" panose="02020603050405020304" pitchFamily="18" charset="0"/>
            </a:endParaRPr>
          </a:p>
          <a:p>
            <a:pPr marL="400050" algn="just">
              <a:lnSpc>
                <a:spcPct val="115000"/>
              </a:lnSpc>
              <a:spcBef>
                <a:spcPts val="600"/>
              </a:spcBef>
              <a:spcAft>
                <a:spcPts val="1000"/>
              </a:spcAft>
            </a:pPr>
            <a:r>
              <a:rPr lang="en-GB" sz="1800" dirty="0">
                <a:latin typeface="Calibri" panose="020F0502020204030204" pitchFamily="34" charset="0"/>
                <a:ea typeface="Times New Roman" panose="02020603050405020304" pitchFamily="18" charset="0"/>
                <a:cs typeface="Times New Roman" panose="02020603050405020304" pitchFamily="18" charset="0"/>
              </a:rPr>
              <a:t>The detailed design was approved at Change Management Committee on 09/08/2023</a:t>
            </a:r>
          </a:p>
          <a:p>
            <a:pPr marL="400050" algn="just">
              <a:lnSpc>
                <a:spcPct val="115000"/>
              </a:lnSpc>
              <a:spcBef>
                <a:spcPts val="600"/>
              </a:spcBef>
              <a:spcAft>
                <a:spcPts val="1000"/>
              </a:spcAft>
            </a:pPr>
            <a:r>
              <a:rPr lang="en-GB" sz="1800" dirty="0">
                <a:latin typeface="Calibri" panose="020F0502020204030204" pitchFamily="34" charset="0"/>
                <a:ea typeface="Times New Roman" panose="02020603050405020304" pitchFamily="18" charset="0"/>
                <a:cs typeface="Times New Roman" panose="02020603050405020304" pitchFamily="18" charset="0"/>
              </a:rPr>
              <a:t>Following approval of the </a:t>
            </a:r>
            <a:r>
              <a:rPr lang="en-GB" sz="1800" dirty="0">
                <a:latin typeface="Calibri" panose="020F0502020204030204" pitchFamily="34" charset="0"/>
                <a:cs typeface="Times New Roman" panose="02020603050405020304" pitchFamily="18" charset="0"/>
              </a:rPr>
              <a:t>design the Comprehensive Invoices Charge </a:t>
            </a:r>
            <a:r>
              <a:rPr lang="en-GB" sz="1800" dirty="0">
                <a:latin typeface="Calibri" panose="020F0502020204030204" pitchFamily="34" charset="0"/>
                <a:ea typeface="Times New Roman" panose="02020603050405020304" pitchFamily="18" charset="0"/>
                <a:cs typeface="Times New Roman" panose="02020603050405020304" pitchFamily="18" charset="0"/>
              </a:rPr>
              <a:t>Master List </a:t>
            </a:r>
            <a:r>
              <a:rPr lang="en-GB" sz="1800" dirty="0">
                <a:latin typeface="Calibri" panose="020F0502020204030204" pitchFamily="34" charset="0"/>
                <a:cs typeface="Times New Roman" panose="02020603050405020304" pitchFamily="18" charset="0"/>
              </a:rPr>
              <a:t>document can now be updated to reflect the changes to be implemented on 22</a:t>
            </a:r>
            <a:r>
              <a:rPr lang="en-GB" sz="1800" baseline="30000" dirty="0">
                <a:latin typeface="Calibri" panose="020F0502020204030204" pitchFamily="34" charset="0"/>
                <a:cs typeface="Times New Roman" panose="02020603050405020304" pitchFamily="18" charset="0"/>
              </a:rPr>
              <a:t>nd</a:t>
            </a:r>
            <a:r>
              <a:rPr lang="en-GB" sz="1800" dirty="0">
                <a:latin typeface="Calibri" panose="020F0502020204030204" pitchFamily="34" charset="0"/>
                <a:cs typeface="Times New Roman" panose="02020603050405020304" pitchFamily="18" charset="0"/>
              </a:rPr>
              <a:t> September 2023</a:t>
            </a:r>
          </a:p>
        </p:txBody>
      </p:sp>
    </p:spTree>
    <p:extLst>
      <p:ext uri="{BB962C8B-B14F-4D97-AF65-F5344CB8AC3E}">
        <p14:creationId xmlns:p14="http://schemas.microsoft.com/office/powerpoint/2010/main" val="421896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p:txBody>
          <a:bodyPr/>
          <a:lstStyle/>
          <a:p>
            <a:r>
              <a:rPr lang="en-GB" dirty="0">
                <a:latin typeface="+mj-lt"/>
              </a:rPr>
              <a:t>Detailed Design Summary</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474227" y="1241011"/>
            <a:ext cx="8363272" cy="3490980"/>
          </a:xfrm>
        </p:spPr>
        <p:txBody>
          <a:bodyPr>
            <a:normAutofit fontScale="85000" lnSpcReduction="10000"/>
          </a:bodyPr>
          <a:lstStyle/>
          <a:p>
            <a:pPr marL="0" indent="0" algn="just">
              <a:lnSpc>
                <a:spcPct val="115000"/>
              </a:lnSpc>
              <a:spcBef>
                <a:spcPts val="600"/>
              </a:spcBef>
              <a:buNone/>
              <a:tabLst>
                <a:tab pos="4629150"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Approved Design</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5000"/>
              </a:lnSpc>
              <a:spcAft>
                <a:spcPts val="1000"/>
              </a:spcAft>
              <a:buNone/>
              <a:tabLst>
                <a:tab pos="4629150" algn="l"/>
              </a:tabLst>
            </a:pPr>
            <a:r>
              <a:rPr lang="en-GB" sz="1500" dirty="0">
                <a:effectLst/>
                <a:latin typeface="Calibri" panose="020F0502020204030204" pitchFamily="34" charset="0"/>
                <a:ea typeface="Times New Roman" panose="02020603050405020304" pitchFamily="18" charset="0"/>
                <a:cs typeface="Calibri" panose="020F0502020204030204" pitchFamily="34" charset="0"/>
              </a:rPr>
              <a:t>Within the Comprehensive Invoices Charge Master List presented in the detailed design change pack, the new VAT code and standard clause were not reflected, as the functional changes had not approved at that point. As these have now been approved, the document has been updated to reflect the agreed details that will be in place following implementation of XRN5547. It also incorporates updates made following customer representation on the design change pack that was issued out for consultation and has subsequently been approved.</a:t>
            </a:r>
          </a:p>
          <a:p>
            <a:pPr marL="0" indent="0" algn="just">
              <a:lnSpc>
                <a:spcPct val="115000"/>
              </a:lnSpc>
              <a:buNone/>
              <a:tabLst>
                <a:tab pos="4629150"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Updates to the Comprehensive Invoices Charge Master List document</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5000"/>
              </a:lnSpc>
              <a:buNone/>
              <a:tabLst>
                <a:tab pos="4629150" algn="l"/>
              </a:tabLst>
            </a:pPr>
            <a:r>
              <a:rPr lang="en-GB" sz="1500" dirty="0">
                <a:effectLst/>
                <a:latin typeface="Calibri" panose="020F0502020204030204" pitchFamily="34" charset="0"/>
                <a:ea typeface="Times New Roman" panose="02020603050405020304" pitchFamily="18" charset="0"/>
                <a:cs typeface="Calibri" panose="020F0502020204030204" pitchFamily="34" charset="0"/>
              </a:rPr>
              <a:t>The following updates have been made to the document:</a:t>
            </a:r>
          </a:p>
          <a:p>
            <a:pPr lvl="1" algn="just">
              <a:lnSpc>
                <a:spcPct val="115000"/>
              </a:lnSpc>
              <a:tabLst>
                <a:tab pos="462915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VAT code updated against Charge Types subject to the Reverse Charge</a:t>
            </a:r>
          </a:p>
          <a:p>
            <a:pPr lvl="1" algn="just">
              <a:lnSpc>
                <a:spcPct val="115000"/>
              </a:lnSpc>
              <a:tabLst>
                <a:tab pos="462915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Additional definitions added to some columns following customer representation</a:t>
            </a:r>
          </a:p>
          <a:p>
            <a:pPr lvl="1" algn="just">
              <a:lnSpc>
                <a:spcPct val="115000"/>
              </a:lnSpc>
              <a:tabLst>
                <a:tab pos="462915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Invoice issue descriptions have been updated to define business days clearly</a:t>
            </a:r>
          </a:p>
          <a:p>
            <a:pPr lvl="1" algn="just">
              <a:lnSpc>
                <a:spcPct val="115000"/>
              </a:lnSpc>
              <a:tabLst>
                <a:tab pos="462915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Capitalisation within the standard clause statements has been standardised</a:t>
            </a:r>
          </a:p>
          <a:p>
            <a:pPr lvl="1" algn="just">
              <a:lnSpc>
                <a:spcPct val="115000"/>
              </a:lnSpc>
              <a:tabLst>
                <a:tab pos="462915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Clause wording reference Reverse Charge updated</a:t>
            </a:r>
          </a:p>
          <a:p>
            <a:pPr lvl="1" algn="just">
              <a:lnSpc>
                <a:spcPct val="115000"/>
              </a:lnSpc>
              <a:spcAft>
                <a:spcPts val="1000"/>
              </a:spcAft>
              <a:tabLst>
                <a:tab pos="462915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Updated links will be added to the glossary ahead of document publication</a:t>
            </a:r>
          </a:p>
        </p:txBody>
      </p:sp>
    </p:spTree>
    <p:extLst>
      <p:ext uri="{BB962C8B-B14F-4D97-AF65-F5344CB8AC3E}">
        <p14:creationId xmlns:p14="http://schemas.microsoft.com/office/powerpoint/2010/main" val="462861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p:txBody>
          <a:bodyPr/>
          <a:lstStyle/>
          <a:p>
            <a:r>
              <a:rPr lang="en-GB" dirty="0">
                <a:latin typeface="+mj-lt"/>
              </a:rPr>
              <a:t>Detailed Design Summary</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474227" y="1241011"/>
            <a:ext cx="8363272" cy="3490980"/>
          </a:xfrm>
        </p:spPr>
        <p:txBody>
          <a:bodyPr>
            <a:normAutofit/>
          </a:bodyPr>
          <a:lstStyle/>
          <a:p>
            <a:pPr marL="0" indent="0">
              <a:lnSpc>
                <a:spcPct val="115000"/>
              </a:lnSpc>
              <a:spcAft>
                <a:spcPts val="1000"/>
              </a:spcAft>
              <a:buNone/>
              <a:tabLst>
                <a:tab pos="4629150" algn="l"/>
              </a:tabLst>
            </a:pPr>
            <a:r>
              <a:rPr lang="en-GB" sz="1600" b="1" dirty="0">
                <a:latin typeface="Calibri" panose="020F0502020204030204" pitchFamily="34" charset="0"/>
                <a:cs typeface="Calibri" panose="020F0502020204030204" pitchFamily="34" charset="0"/>
              </a:rPr>
              <a:t>Standard Clause Wording</a:t>
            </a:r>
          </a:p>
          <a:p>
            <a:pPr>
              <a:lnSpc>
                <a:spcPct val="115000"/>
              </a:lnSpc>
              <a:spcAft>
                <a:spcPts val="1000"/>
              </a:spcAft>
              <a:tabLst>
                <a:tab pos="4629150" algn="l"/>
              </a:tabLst>
            </a:pPr>
            <a:r>
              <a:rPr lang="en-GB" sz="1600" dirty="0">
                <a:latin typeface="Calibri" panose="020F0502020204030204" pitchFamily="34" charset="0"/>
                <a:cs typeface="Calibri" panose="020F0502020204030204" pitchFamily="34" charset="0"/>
              </a:rPr>
              <a:t>During project build activities it has been found that the drafted standard clause wording was too large for the existing record fields</a:t>
            </a:r>
          </a:p>
          <a:p>
            <a:pPr>
              <a:lnSpc>
                <a:spcPct val="115000"/>
              </a:lnSpc>
              <a:spcAft>
                <a:spcPts val="1000"/>
              </a:spcAft>
              <a:tabLst>
                <a:tab pos="4629150" algn="l"/>
              </a:tabLst>
            </a:pPr>
            <a:r>
              <a:rPr lang="en-GB" sz="1600" dirty="0">
                <a:latin typeface="Calibri" panose="020F0502020204030204" pitchFamily="34" charset="0"/>
                <a:cs typeface="Calibri" panose="020F0502020204030204" pitchFamily="34" charset="0"/>
              </a:rPr>
              <a:t>Although known as Domestic Reverse Charge (DRC), “Reverse Charge” is the term that is required to be included within the clause so the word “Domestic” has been removed from the previously proposed wording</a:t>
            </a:r>
          </a:p>
          <a:p>
            <a:pPr lvl="1">
              <a:lnSpc>
                <a:spcPct val="115000"/>
              </a:lnSpc>
              <a:spcAft>
                <a:spcPts val="1000"/>
              </a:spcAft>
              <a:tabLst>
                <a:tab pos="4629150" algn="l"/>
              </a:tabLst>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“CHARGES ON THIS INVOICE MAY BE SUBJECT TO, AND THEREFORE SHOULD BE ACCOUNTED FOR, UNDER THE UK REVERSE CHARGE. THE RECIPIENT OF THIS INVOICE SHOULD ACCOUNT FOR THE VAT OF ANY CHARGE TYPES INCLUDING THE DRC INDICATOR AT THE APPLICABLE RATE, BASED ON THE VAT EXCLUSIVE SELLING PRICE”</a:t>
            </a:r>
            <a:endParaRPr lang="en-GB" sz="1200" dirty="0">
              <a:latin typeface="Calibri" panose="020F0502020204030204" pitchFamily="34" charset="0"/>
              <a:cs typeface="Calibri" panose="020F0502020204030204" pitchFamily="34" charset="0"/>
            </a:endParaRPr>
          </a:p>
          <a:p>
            <a:pPr marL="0" indent="0">
              <a:lnSpc>
                <a:spcPct val="115000"/>
              </a:lnSpc>
              <a:spcAft>
                <a:spcPts val="1000"/>
              </a:spcAft>
              <a:buNone/>
              <a:tabLst>
                <a:tab pos="4629150" algn="l"/>
              </a:tabLs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9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37580"/>
          </a:xfrm>
        </p:spPr>
        <p:txBody>
          <a:bodyPr>
            <a:noAutofit/>
          </a:bodyPr>
          <a:lstStyle/>
          <a:p>
            <a:r>
              <a:rPr lang="en-GB" dirty="0">
                <a:latin typeface="Nunito Sans" pitchFamily="2" charset="0"/>
              </a:rPr>
              <a:t>1b. Previous DSG Meeting Minutes and Action Updates </a:t>
            </a:r>
          </a:p>
        </p:txBody>
      </p:sp>
      <p:sp>
        <p:nvSpPr>
          <p:cNvPr id="3" name="Content Placeholder 2"/>
          <p:cNvSpPr>
            <a:spLocks noGrp="1"/>
          </p:cNvSpPr>
          <p:nvPr>
            <p:ph idx="1"/>
          </p:nvPr>
        </p:nvSpPr>
        <p:spPr>
          <a:xfrm>
            <a:off x="457200" y="1532964"/>
            <a:ext cx="8229600" cy="3199025"/>
          </a:xfrm>
        </p:spPr>
        <p:txBody>
          <a:bodyPr>
            <a:normAutofit/>
          </a:bodyPr>
          <a:lstStyle/>
          <a:p>
            <a:r>
              <a:rPr lang="en-GB" sz="1800" dirty="0">
                <a:latin typeface="Nunito Sans" pitchFamily="2" charset="0"/>
              </a:rPr>
              <a:t>The DSG Actions Log will be published on the DSG pages of </a:t>
            </a:r>
            <a:r>
              <a:rPr lang="en-GB" sz="1800" dirty="0">
                <a:solidFill>
                  <a:srgbClr val="0000FF"/>
                </a:solidFill>
                <a:highlight>
                  <a:srgbClr val="FFFF00"/>
                </a:highlight>
                <a:latin typeface="Nunito Sans" pitchFamily="2" charset="0"/>
                <a:hlinkClick r:id="rId2"/>
              </a:rPr>
              <a:t>Xoserve.com</a:t>
            </a:r>
            <a:endParaRPr lang="en-GB" sz="1800" dirty="0">
              <a:solidFill>
                <a:srgbClr val="0000FF"/>
              </a:solidFill>
              <a:highlight>
                <a:srgbClr val="FFFF00"/>
              </a:highlight>
              <a:latin typeface="Nunito Sans" pitchFamily="2" charset="0"/>
            </a:endParaRPr>
          </a:p>
        </p:txBody>
      </p:sp>
    </p:spTree>
    <p:extLst>
      <p:ext uri="{BB962C8B-B14F-4D97-AF65-F5344CB8AC3E}">
        <p14:creationId xmlns:p14="http://schemas.microsoft.com/office/powerpoint/2010/main" val="237511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lstStyle/>
          <a:p>
            <a:r>
              <a:rPr lang="en-GB" sz="2800" dirty="0">
                <a:latin typeface="Nunito Sans" pitchFamily="2" charset="0"/>
              </a:rPr>
              <a:t>XRN5556C - Contact Management Service (CMS Rebuild) v1.5 Detailed Design Revision</a:t>
            </a:r>
            <a:endParaRPr lang="en-GB" dirty="0">
              <a:latin typeface="+mn-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normAutofit/>
          </a:bodyPr>
          <a:lstStyle/>
          <a:p>
            <a:r>
              <a:rPr lang="en-GB" dirty="0">
                <a:solidFill>
                  <a:schemeClr val="bg2"/>
                </a:solidFill>
                <a:latin typeface="+mn-lt"/>
              </a:rPr>
              <a:t>Detailed Design</a:t>
            </a:r>
            <a:endParaRPr lang="en-GB" b="1" dirty="0">
              <a:solidFill>
                <a:schemeClr val="bg2"/>
              </a:solidFill>
              <a:latin typeface="+mn-lt"/>
            </a:endParaRPr>
          </a:p>
        </p:txBody>
      </p:sp>
    </p:spTree>
    <p:extLst>
      <p:ext uri="{BB962C8B-B14F-4D97-AF65-F5344CB8AC3E}">
        <p14:creationId xmlns:p14="http://schemas.microsoft.com/office/powerpoint/2010/main" val="328979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a:xfrm>
            <a:off x="299" y="195641"/>
            <a:ext cx="8997940" cy="637539"/>
          </a:xfrm>
        </p:spPr>
        <p:txBody>
          <a:bodyPr>
            <a:noAutofit/>
          </a:bodyPr>
          <a:lstStyle/>
          <a:p>
            <a:pPr algn="ctr"/>
            <a:r>
              <a:rPr lang="en-GB" sz="2025" dirty="0">
                <a:latin typeface="Nunito Sans" pitchFamily="2" charset="0"/>
              </a:rPr>
              <a:t>XRN5556C - Contact Management Service (CMS Rebuild) v1.5 Detailed Design Revision</a:t>
            </a:r>
          </a:p>
        </p:txBody>
      </p:sp>
      <p:sp>
        <p:nvSpPr>
          <p:cNvPr id="3" name="Content Placeholder 2">
            <a:extLst>
              <a:ext uri="{FF2B5EF4-FFF2-40B4-BE49-F238E27FC236}">
                <a16:creationId xmlns:a16="http://schemas.microsoft.com/office/drawing/2014/main" id="{81AE9FD4-F41E-4D86-B664-C3B4EF570F93}"/>
              </a:ext>
            </a:extLst>
          </p:cNvPr>
          <p:cNvSpPr>
            <a:spLocks noGrp="1"/>
          </p:cNvSpPr>
          <p:nvPr>
            <p:ph sz="half" idx="1"/>
          </p:nvPr>
        </p:nvSpPr>
        <p:spPr>
          <a:xfrm>
            <a:off x="251801" y="699542"/>
            <a:ext cx="8640398" cy="4443792"/>
          </a:xfrm>
        </p:spPr>
        <p:txBody>
          <a:bodyPr>
            <a:noAutofit/>
          </a:bodyPr>
          <a:lstStyle/>
          <a:p>
            <a:pPr algn="just">
              <a:lnSpc>
                <a:spcPct val="115000"/>
              </a:lnSpc>
              <a:spcAft>
                <a:spcPts val="375"/>
              </a:spcAft>
            </a:pPr>
            <a:r>
              <a:rPr lang="en-GB" sz="1000" dirty="0">
                <a:latin typeface="Calibri" panose="020F0502020204030204" pitchFamily="34" charset="0"/>
                <a:ea typeface="MS PGothic" panose="020B0600070205080204" pitchFamily="34" charset="-128"/>
                <a:cs typeface="Calibri" panose="020F0502020204030204" pitchFamily="34" charset="0"/>
              </a:rPr>
              <a:t>New requirements have been put forward since the last version of the Bulk Contact Logging (BCL), Contact Status Change (CSC), and Contact Resolution Response (CRR) files were last reviewed which necessitates some changes to the field length or domain of existing fields.  </a:t>
            </a:r>
          </a:p>
          <a:p>
            <a:pPr algn="just">
              <a:lnSpc>
                <a:spcPct val="115000"/>
              </a:lnSpc>
              <a:spcAft>
                <a:spcPts val="375"/>
              </a:spcAft>
            </a:pPr>
            <a:r>
              <a:rPr lang="en-GB" sz="1000" dirty="0">
                <a:latin typeface="Calibri" panose="020F0502020204030204" pitchFamily="34" charset="0"/>
                <a:ea typeface="MS PGothic" panose="020B0600070205080204" pitchFamily="34" charset="-128"/>
                <a:cs typeface="Calibri" panose="020F0502020204030204" pitchFamily="34" charset="0"/>
              </a:rPr>
              <a:t>Some descriptions have also been updated to provide greater clarity.</a:t>
            </a:r>
          </a:p>
          <a:p>
            <a:pPr algn="just"/>
            <a:r>
              <a:rPr lang="en-GB" sz="1000" b="1" dirty="0">
                <a:latin typeface="Calibri" panose="020F0502020204030204" pitchFamily="34" charset="0"/>
                <a:cs typeface="Calibri" panose="020F0502020204030204" pitchFamily="34" charset="0"/>
              </a:rPr>
              <a:t>Bulk Contact Logging (BCL) file format:</a:t>
            </a:r>
          </a:p>
          <a:p>
            <a:pPr algn="just"/>
            <a:endParaRPr lang="en-GB" sz="900" dirty="0">
              <a:latin typeface="Nunito Sans" pitchFamily="2" charset="0"/>
            </a:endParaRPr>
          </a:p>
          <a:p>
            <a:pPr algn="just">
              <a:lnSpc>
                <a:spcPct val="115000"/>
              </a:lnSpc>
              <a:spcAft>
                <a:spcPts val="1000"/>
              </a:spcAft>
            </a:pPr>
            <a:endParaRPr lang="en-GB" sz="900" dirty="0">
              <a:latin typeface="Nunito Sans" pitchFamily="2" charset="0"/>
            </a:endParaRPr>
          </a:p>
          <a:p>
            <a:pPr algn="just">
              <a:lnSpc>
                <a:spcPct val="115000"/>
              </a:lnSpc>
              <a:spcAft>
                <a:spcPts val="1000"/>
              </a:spcAft>
            </a:pPr>
            <a:endParaRPr lang="en-GB" sz="900" dirty="0">
              <a:latin typeface="Nunito Sans" pitchFamily="2" charset="0"/>
            </a:endParaRPr>
          </a:p>
          <a:p>
            <a:pPr algn="just">
              <a:lnSpc>
                <a:spcPct val="115000"/>
              </a:lnSpc>
              <a:spcAft>
                <a:spcPts val="1000"/>
              </a:spcAft>
            </a:pPr>
            <a:endParaRPr lang="en-GB" sz="900" dirty="0">
              <a:latin typeface="Nunito Sans" pitchFamily="2" charset="0"/>
            </a:endParaRPr>
          </a:p>
          <a:p>
            <a:pPr marL="0" indent="0" algn="just">
              <a:lnSpc>
                <a:spcPct val="115000"/>
              </a:lnSpc>
              <a:spcAft>
                <a:spcPts val="1000"/>
              </a:spcAft>
              <a:buNone/>
            </a:pPr>
            <a:r>
              <a:rPr lang="en-GB" sz="900" dirty="0">
                <a:latin typeface="Nunito Sans" pitchFamily="2" charset="0"/>
              </a:rPr>
              <a:t> </a:t>
            </a:r>
          </a:p>
          <a:p>
            <a:pPr algn="just">
              <a:lnSpc>
                <a:spcPct val="115000"/>
              </a:lnSpc>
              <a:spcAft>
                <a:spcPts val="1000"/>
              </a:spcAft>
            </a:pPr>
            <a:endParaRPr lang="en-GB" sz="900" dirty="0">
              <a:latin typeface="Nunito Sans" pitchFamily="2" charset="0"/>
            </a:endParaRPr>
          </a:p>
          <a:p>
            <a:pPr marL="0" indent="0" algn="just">
              <a:buNone/>
            </a:pPr>
            <a:r>
              <a:rPr lang="en-GB" sz="900" b="1" dirty="0">
                <a:latin typeface="Nunito Sans" pitchFamily="2" charset="0"/>
              </a:rPr>
              <a:t>Response files:</a:t>
            </a:r>
          </a:p>
          <a:p>
            <a:pPr algn="just"/>
            <a:r>
              <a:rPr lang="en-GB" sz="1000" dirty="0">
                <a:latin typeface="Calibri" panose="020F0502020204030204" pitchFamily="34" charset="0"/>
                <a:ea typeface="MS PGothic" panose="020B0600070205080204" pitchFamily="34" charset="-128"/>
                <a:cs typeface="Calibri" panose="020F0502020204030204" pitchFamily="34" charset="0"/>
              </a:rPr>
              <a:t>The following fields have been removed from the Contact Status Change (CSC) and Contact Resolution Response (CRR) file formats as they are not fields existing in the service:</a:t>
            </a:r>
          </a:p>
          <a:p>
            <a:pPr marL="128588" indent="-128588">
              <a:buFont typeface="Symbol" panose="05050102010706020507" pitchFamily="18" charset="2"/>
              <a:buChar char=""/>
            </a:pPr>
            <a:r>
              <a:rPr lang="en-GB" sz="1000" dirty="0">
                <a:latin typeface="Calibri" panose="020F0502020204030204" pitchFamily="34" charset="0"/>
                <a:ea typeface="MS PGothic" panose="020B0600070205080204" pitchFamily="34" charset="-128"/>
                <a:cs typeface="Calibri" panose="020F0502020204030204" pitchFamily="34" charset="0"/>
              </a:rPr>
              <a:t>Interim resolution text</a:t>
            </a:r>
          </a:p>
          <a:p>
            <a:pPr marL="128588" indent="-128588">
              <a:buFont typeface="Symbol" panose="05050102010706020507" pitchFamily="18" charset="2"/>
              <a:buChar char=""/>
            </a:pPr>
            <a:r>
              <a:rPr lang="en-GB" sz="1000" dirty="0">
                <a:latin typeface="Calibri" panose="020F0502020204030204" pitchFamily="34" charset="0"/>
                <a:ea typeface="MS PGothic" panose="020B0600070205080204" pitchFamily="34" charset="-128"/>
                <a:cs typeface="Calibri" panose="020F0502020204030204" pitchFamily="34" charset="0"/>
              </a:rPr>
              <a:t>Date rejected (CSC only, not originally included on CRR)</a:t>
            </a:r>
          </a:p>
          <a:p>
            <a:r>
              <a:rPr lang="en-GB" sz="1000" dirty="0">
                <a:latin typeface="Calibri" panose="020F0502020204030204" pitchFamily="34" charset="0"/>
                <a:ea typeface="MS PGothic" panose="020B0600070205080204" pitchFamily="34" charset="-128"/>
                <a:cs typeface="Calibri" panose="020F0502020204030204" pitchFamily="34" charset="0"/>
              </a:rPr>
              <a:t>The following field has had the Optionality changed from mandatory to optional as the prioritisation feature isn’t currently a feature in the service, though there is a requirement to introduce in the future:</a:t>
            </a:r>
          </a:p>
          <a:p>
            <a:pPr marL="128588" indent="-128588">
              <a:buFont typeface="Symbol" panose="05050102010706020507" pitchFamily="18" charset="2"/>
              <a:buChar char=""/>
            </a:pPr>
            <a:r>
              <a:rPr lang="en-GB" sz="1000" dirty="0">
                <a:latin typeface="Calibri" panose="020F0502020204030204" pitchFamily="34" charset="0"/>
                <a:ea typeface="MS PGothic" panose="020B0600070205080204" pitchFamily="34" charset="-128"/>
                <a:cs typeface="Calibri" panose="020F0502020204030204" pitchFamily="34" charset="0"/>
              </a:rPr>
              <a:t>Top 50 flag </a:t>
            </a:r>
          </a:p>
          <a:p>
            <a:r>
              <a:rPr lang="en-GB" sz="1000" dirty="0">
                <a:latin typeface="Calibri" panose="020F0502020204030204" pitchFamily="34" charset="0"/>
                <a:ea typeface="MS PGothic" panose="020B0600070205080204" pitchFamily="34" charset="-128"/>
                <a:cs typeface="Calibri" panose="020F0502020204030204" pitchFamily="34" charset="0"/>
              </a:rPr>
              <a:t>The following field has had the Domain and Length changed following requirement to match published </a:t>
            </a:r>
            <a:r>
              <a:rPr lang="en-GB" sz="1000" dirty="0" err="1">
                <a:latin typeface="Calibri" panose="020F0502020204030204" pitchFamily="34" charset="0"/>
                <a:ea typeface="MS PGothic" panose="020B0600070205080204" pitchFamily="34" charset="-128"/>
                <a:cs typeface="Calibri" panose="020F0502020204030204" pitchFamily="34" charset="0"/>
              </a:rPr>
              <a:t>UKLink</a:t>
            </a:r>
            <a:r>
              <a:rPr lang="en-GB" sz="1000" dirty="0">
                <a:latin typeface="Calibri" panose="020F0502020204030204" pitchFamily="34" charset="0"/>
                <a:ea typeface="MS PGothic" panose="020B0600070205080204" pitchFamily="34" charset="-128"/>
                <a:cs typeface="Calibri" panose="020F0502020204030204" pitchFamily="34" charset="0"/>
              </a:rPr>
              <a:t> documentation:</a:t>
            </a:r>
          </a:p>
          <a:p>
            <a:pPr marL="128588" indent="-128588">
              <a:buFont typeface="Symbol" panose="05050102010706020507" pitchFamily="18" charset="2"/>
              <a:buChar char=""/>
            </a:pPr>
            <a:r>
              <a:rPr lang="en-GB" sz="1000" dirty="0">
                <a:latin typeface="Calibri" panose="020F0502020204030204" pitchFamily="34" charset="0"/>
                <a:ea typeface="MS PGothic" panose="020B0600070205080204" pitchFamily="34" charset="-128"/>
                <a:cs typeface="Calibri" panose="020F0502020204030204" pitchFamily="34" charset="0"/>
              </a:rPr>
              <a:t>Confirmation number – Domain: T, Length: 10</a:t>
            </a:r>
          </a:p>
          <a:p>
            <a:pPr algn="just">
              <a:lnSpc>
                <a:spcPct val="115000"/>
              </a:lnSpc>
              <a:spcAft>
                <a:spcPts val="1000"/>
              </a:spcAft>
            </a:pPr>
            <a:endParaRPr lang="en-GB" sz="900" b="1" dirty="0">
              <a:latin typeface="Nunito Sans" pitchFamily="2" charset="0"/>
            </a:endParaRPr>
          </a:p>
          <a:p>
            <a:pPr algn="just">
              <a:lnSpc>
                <a:spcPct val="115000"/>
              </a:lnSpc>
              <a:spcAft>
                <a:spcPts val="1000"/>
              </a:spcAft>
            </a:pPr>
            <a:endParaRPr lang="en-GB" sz="900" dirty="0">
              <a:latin typeface="Nunito Sans" pitchFamily="2" charset="0"/>
            </a:endParaRPr>
          </a:p>
        </p:txBody>
      </p:sp>
      <p:pic>
        <p:nvPicPr>
          <p:cNvPr id="6" name="Picture 5">
            <a:extLst>
              <a:ext uri="{FF2B5EF4-FFF2-40B4-BE49-F238E27FC236}">
                <a16:creationId xmlns:a16="http://schemas.microsoft.com/office/drawing/2014/main" id="{F4A739D6-5D67-EDFD-0FBF-6E0FFBC9B0BC}"/>
              </a:ext>
            </a:extLst>
          </p:cNvPr>
          <p:cNvPicPr>
            <a:picLocks noChangeAspect="1"/>
          </p:cNvPicPr>
          <p:nvPr/>
        </p:nvPicPr>
        <p:blipFill>
          <a:blip r:embed="rId2"/>
          <a:stretch>
            <a:fillRect/>
          </a:stretch>
        </p:blipFill>
        <p:spPr>
          <a:xfrm>
            <a:off x="611560" y="1635646"/>
            <a:ext cx="3759994" cy="1593056"/>
          </a:xfrm>
          <a:prstGeom prst="rect">
            <a:avLst/>
          </a:prstGeom>
        </p:spPr>
      </p:pic>
    </p:spTree>
    <p:extLst>
      <p:ext uri="{BB962C8B-B14F-4D97-AF65-F5344CB8AC3E}">
        <p14:creationId xmlns:p14="http://schemas.microsoft.com/office/powerpoint/2010/main" val="38229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lstStyle/>
          <a:p>
            <a:r>
              <a:rPr lang="en-US" dirty="0">
                <a:latin typeface="+mn-lt"/>
                <a:cs typeface="Arial"/>
              </a:rPr>
              <a:t>XRN5604 – Shipper Agreed Read (SAR)Exception Process </a:t>
            </a:r>
            <a:r>
              <a:rPr lang="en-GB" dirty="0">
                <a:latin typeface="+mn-lt"/>
                <a:cs typeface="Arial"/>
              </a:rPr>
              <a:t>(Modification 0811S)</a:t>
            </a:r>
            <a:endParaRPr lang="en-GB" dirty="0">
              <a:latin typeface="+mn-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normAutofit/>
          </a:bodyPr>
          <a:lstStyle/>
          <a:p>
            <a:r>
              <a:rPr lang="en-GB" dirty="0">
                <a:solidFill>
                  <a:schemeClr val="bg2"/>
                </a:solidFill>
                <a:latin typeface="+mn-lt"/>
              </a:rPr>
              <a:t>Detailed Design</a:t>
            </a:r>
            <a:endParaRPr lang="en-GB" b="1" dirty="0">
              <a:solidFill>
                <a:schemeClr val="bg2"/>
              </a:solidFill>
              <a:latin typeface="+mn-lt"/>
            </a:endParaRPr>
          </a:p>
        </p:txBody>
      </p:sp>
    </p:spTree>
    <p:extLst>
      <p:ext uri="{BB962C8B-B14F-4D97-AF65-F5344CB8AC3E}">
        <p14:creationId xmlns:p14="http://schemas.microsoft.com/office/powerpoint/2010/main" val="194402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Background</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062265" cy="3323987"/>
          </a:xfrm>
          <a:prstGeom prst="rect">
            <a:avLst/>
          </a:prstGeom>
          <a:noFill/>
        </p:spPr>
        <p:txBody>
          <a:bodyPr wrap="square" rtlCol="0">
            <a:spAutoFit/>
          </a:bodyPr>
          <a:lstStyle/>
          <a:p>
            <a:pPr marL="285750" indent="-285750">
              <a:buFont typeface="Wingdings" panose="05000000000000000000" pitchFamily="2" charset="2"/>
              <a:buChar char="§"/>
            </a:pPr>
            <a:r>
              <a:rPr lang="en-GB" sz="1400" dirty="0">
                <a:solidFill>
                  <a:srgbClr val="000000"/>
                </a:solidFill>
                <a:ea typeface="Calibri" panose="020F0502020204030204" pitchFamily="34" charset="0"/>
                <a:cs typeface="Calibri" panose="020F0502020204030204" pitchFamily="34" charset="0"/>
              </a:rPr>
              <a:t>Change XRN5604 was raised</a:t>
            </a:r>
            <a:r>
              <a:rPr lang="en-GB" sz="1400" dirty="0">
                <a:solidFill>
                  <a:srgbClr val="000000"/>
                </a:solidFill>
                <a:cs typeface="Calibri" panose="020F0502020204030204" pitchFamily="34" charset="0"/>
              </a:rPr>
              <a:t> to provide a remedy for SARs that have failed to be progressed (exceptions) within a reasonable period to be managed under a centralised process facilitated by the Central Data Services Provider (CDSP). The key aspects of this new process will be to:</a:t>
            </a:r>
          </a:p>
          <a:p>
            <a:pPr marL="285750" indent="-285750">
              <a:buFont typeface="Wingdings" panose="05000000000000000000" pitchFamily="2" charset="2"/>
              <a:buChar char="§"/>
            </a:pPr>
            <a:endParaRPr lang="en-GB" sz="1400" dirty="0">
              <a:solidFill>
                <a:srgbClr val="000000"/>
              </a:solidFill>
              <a:ea typeface="Calibri" panose="020F0502020204030204" pitchFamily="34" charset="0"/>
              <a:cs typeface="Calibri" panose="020F0502020204030204" pitchFamily="34" charset="0"/>
            </a:endParaRP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Enable either the withdrawing or proposing Shipper to submit a new Corrective Opening Meter Read (COMR)</a:t>
            </a: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Enable a COMR to be submitted where it breaches outer tolerance (where the breach has been acknowledged)</a:t>
            </a:r>
          </a:p>
          <a:p>
            <a:pPr marL="285750" indent="-285750">
              <a:buFont typeface="Wingdings" panose="05000000000000000000" pitchFamily="2" charset="2"/>
              <a:buChar char="§"/>
            </a:pPr>
            <a:endParaRPr lang="en-GB" sz="1400" dirty="0">
              <a:solidFill>
                <a:srgbClr val="000000"/>
              </a:solidFill>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1400" dirty="0">
                <a:solidFill>
                  <a:srgbClr val="000000"/>
                </a:solidFill>
                <a:ea typeface="Calibri" panose="020F0502020204030204" pitchFamily="34" charset="0"/>
                <a:cs typeface="Calibri" panose="020F0502020204030204" pitchFamily="34" charset="0"/>
              </a:rPr>
              <a:t>High Level Solution Option </a:t>
            </a:r>
            <a:r>
              <a:rPr lang="en-GB" sz="1400" b="1" dirty="0">
                <a:solidFill>
                  <a:srgbClr val="000000"/>
                </a:solidFill>
                <a:ea typeface="Calibri" panose="020F0502020204030204" pitchFamily="34" charset="0"/>
                <a:cs typeface="Calibri" panose="020F0502020204030204" pitchFamily="34" charset="0"/>
              </a:rPr>
              <a:t>1</a:t>
            </a:r>
            <a:r>
              <a:rPr lang="en-GB" sz="1400" dirty="0">
                <a:solidFill>
                  <a:srgbClr val="000000"/>
                </a:solidFill>
                <a:ea typeface="Calibri" panose="020F0502020204030204" pitchFamily="34" charset="0"/>
                <a:cs typeface="Calibri" panose="020F0502020204030204" pitchFamily="34" charset="0"/>
              </a:rPr>
              <a:t> was chosen at Change Management Committee on 10</a:t>
            </a:r>
            <a:r>
              <a:rPr lang="en-GB" sz="1400" baseline="30000" dirty="0">
                <a:solidFill>
                  <a:srgbClr val="000000"/>
                </a:solidFill>
                <a:ea typeface="Calibri" panose="020F0502020204030204" pitchFamily="34" charset="0"/>
                <a:cs typeface="Calibri" panose="020F0502020204030204" pitchFamily="34" charset="0"/>
              </a:rPr>
              <a:t>th</a:t>
            </a:r>
            <a:r>
              <a:rPr lang="en-GB" sz="1400" dirty="0">
                <a:solidFill>
                  <a:srgbClr val="000000"/>
                </a:solidFill>
                <a:ea typeface="Calibri" panose="020F0502020204030204" pitchFamily="34" charset="0"/>
                <a:cs typeface="Calibri" panose="020F0502020204030204" pitchFamily="34" charset="0"/>
              </a:rPr>
              <a:t> May 2023, to provide the following solutions to the above points:</a:t>
            </a:r>
          </a:p>
          <a:p>
            <a:pPr marL="285750" indent="-285750">
              <a:buFont typeface="Wingdings" panose="05000000000000000000" pitchFamily="2" charset="2"/>
              <a:buChar char="§"/>
            </a:pPr>
            <a:endParaRPr lang="en-GB" sz="1400" dirty="0">
              <a:solidFill>
                <a:srgbClr val="000000"/>
              </a:solidFill>
              <a:ea typeface="Calibri" panose="020F0502020204030204" pitchFamily="34" charset="0"/>
              <a:cs typeface="Calibri" panose="020F0502020204030204" pitchFamily="34" charset="0"/>
            </a:endParaRP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Use of the Contact Management Service (CMS) to manage the COMR submission process.</a:t>
            </a:r>
          </a:p>
          <a:p>
            <a:pPr marL="742950" lvl="1" indent="-285750">
              <a:buFont typeface="Courier New" panose="02070309020205020404" pitchFamily="49" charset="0"/>
              <a:buChar char="o"/>
            </a:pPr>
            <a:endParaRPr lang="en-GB" sz="14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64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Detailed Design Summary</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062265" cy="2462213"/>
          </a:xfrm>
          <a:prstGeom prst="rect">
            <a:avLst/>
          </a:prstGeom>
          <a:noFill/>
        </p:spPr>
        <p:txBody>
          <a:bodyPr wrap="square" rtlCol="0">
            <a:spAutoFit/>
          </a:bodyPr>
          <a:lstStyle/>
          <a:p>
            <a:r>
              <a:rPr lang="en-GB" sz="1400" dirty="0">
                <a:solidFill>
                  <a:srgbClr val="000000"/>
                </a:solidFill>
                <a:ea typeface="Calibri" panose="020F0502020204030204" pitchFamily="34" charset="0"/>
                <a:cs typeface="Calibri" panose="020F0502020204030204" pitchFamily="34" charset="0"/>
              </a:rPr>
              <a:t>The XRN5604 Detailed Design Change Pack contains further details of the change, and is summarised here.</a:t>
            </a:r>
          </a:p>
          <a:p>
            <a:endParaRPr lang="en-GB" sz="1400" dirty="0">
              <a:solidFill>
                <a:srgbClr val="000000"/>
              </a:solidFill>
              <a:ea typeface="Calibri" panose="020F0502020204030204" pitchFamily="34" charset="0"/>
              <a:cs typeface="Calibri" panose="020F0502020204030204" pitchFamily="34" charset="0"/>
            </a:endParaRPr>
          </a:p>
          <a:p>
            <a:r>
              <a:rPr lang="en-GB" sz="1400" b="1" dirty="0">
                <a:solidFill>
                  <a:srgbClr val="000000"/>
                </a:solidFill>
                <a:ea typeface="Calibri" panose="020F0502020204030204" pitchFamily="34" charset="0"/>
                <a:cs typeface="Calibri" panose="020F0502020204030204" pitchFamily="34" charset="0"/>
              </a:rPr>
              <a:t>CMS</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New contact code ‘SAR’ (“Shipper Agreed”) to be used by the proposing or withdrawing Shipper to submit a COMR.</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Allow single requests, or a facility for bulk uploads (Bulk Contact Logging).</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Validate the COMR on submission and upload into the Supply Point Register utilising a combination of new and existing validations. New validations listed below:</a:t>
            </a:r>
          </a:p>
          <a:p>
            <a:pPr marL="342900" indent="-342900">
              <a:buFont typeface="+mj-lt"/>
              <a:buAutoNum type="arabicPeriod"/>
            </a:pPr>
            <a:endParaRPr lang="en-GB" sz="1400" dirty="0">
              <a:solidFill>
                <a:srgbClr val="000000"/>
              </a:solidFill>
              <a:ea typeface="Calibri" panose="020F0502020204030204" pitchFamily="34" charset="0"/>
              <a:cs typeface="Calibri" panose="020F0502020204030204" pitchFamily="34" charset="0"/>
            </a:endParaRPr>
          </a:p>
          <a:p>
            <a:pPr marL="1257300" lvl="2" indent="-342900">
              <a:buFont typeface="Courier New" panose="02070309020205020404" pitchFamily="49" charset="0"/>
              <a:buChar char="o"/>
            </a:pPr>
            <a:endParaRPr lang="en-GB" sz="1400" dirty="0">
              <a:solidFill>
                <a:srgbClr val="000000"/>
              </a:solidFill>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CE4A17F-9C0E-3F0F-46F6-44D6574ABC9E}"/>
              </a:ext>
            </a:extLst>
          </p:cNvPr>
          <p:cNvPicPr>
            <a:picLocks noChangeAspect="1"/>
          </p:cNvPicPr>
          <p:nvPr/>
        </p:nvPicPr>
        <p:blipFill>
          <a:blip r:embed="rId2"/>
          <a:stretch>
            <a:fillRect/>
          </a:stretch>
        </p:blipFill>
        <p:spPr>
          <a:xfrm>
            <a:off x="899592" y="3003798"/>
            <a:ext cx="4752528" cy="1941893"/>
          </a:xfrm>
          <a:prstGeom prst="rect">
            <a:avLst/>
          </a:prstGeom>
        </p:spPr>
      </p:pic>
    </p:spTree>
    <p:extLst>
      <p:ext uri="{BB962C8B-B14F-4D97-AF65-F5344CB8AC3E}">
        <p14:creationId xmlns:p14="http://schemas.microsoft.com/office/powerpoint/2010/main" val="2494358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Detailed Design Summary</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422305" cy="4053417"/>
          </a:xfrm>
          <a:prstGeom prst="rect">
            <a:avLst/>
          </a:prstGeom>
          <a:noFill/>
        </p:spPr>
        <p:txBody>
          <a:bodyPr wrap="square" rtlCol="0">
            <a:spAutoFit/>
          </a:bodyPr>
          <a:lstStyle/>
          <a:p>
            <a:r>
              <a:rPr lang="en-GB" sz="1400" b="1" dirty="0">
                <a:solidFill>
                  <a:srgbClr val="000000"/>
                </a:solidFill>
                <a:ea typeface="Calibri" panose="020F0502020204030204" pitchFamily="34" charset="0"/>
                <a:cs typeface="Calibri" panose="020F0502020204030204" pitchFamily="34" charset="0"/>
              </a:rPr>
              <a:t>CMS (continued)</a:t>
            </a:r>
          </a:p>
          <a:p>
            <a:pPr marL="342900" lvl="0" indent="-342900">
              <a:lnSpc>
                <a:spcPct val="115000"/>
              </a:lnSpc>
              <a:buFont typeface="+mj-lt"/>
              <a:buAutoNum type="arabicPeriod" startAt="4"/>
            </a:pPr>
            <a:r>
              <a:rPr lang="en-GB" sz="1400" dirty="0">
                <a:solidFill>
                  <a:srgbClr val="000000"/>
                </a:solidFill>
                <a:cs typeface="Calibri" panose="020F0502020204030204" pitchFamily="34" charset="0"/>
              </a:rPr>
              <a:t>Provide mechanism for non-submitting Shipper to reject COMR utilising one of two defined rejection reasons.</a:t>
            </a:r>
          </a:p>
          <a:p>
            <a:pPr marL="342900" lvl="0" indent="-342900">
              <a:lnSpc>
                <a:spcPct val="115000"/>
              </a:lnSpc>
              <a:buFont typeface="+mj-lt"/>
              <a:buAutoNum type="arabicPeriod" startAt="4"/>
            </a:pPr>
            <a:r>
              <a:rPr lang="en-GB" sz="1400" dirty="0">
                <a:solidFill>
                  <a:srgbClr val="000000"/>
                </a:solidFill>
                <a:cs typeface="Calibri" panose="020F0502020204030204" pitchFamily="34" charset="0"/>
              </a:rPr>
              <a:t>Where no rejection is received within 20 Supply Point System Business Days (SPSBD), validate COMR again and pass read to UK Link for upload into the Supply Point Register.</a:t>
            </a:r>
          </a:p>
          <a:p>
            <a:pPr marL="342900" lvl="0" indent="-342900">
              <a:lnSpc>
                <a:spcPct val="115000"/>
              </a:lnSpc>
              <a:buFont typeface="+mj-lt"/>
              <a:buAutoNum type="arabicPeriod" startAt="4"/>
            </a:pPr>
            <a:r>
              <a:rPr lang="en-GB" sz="1400" dirty="0">
                <a:solidFill>
                  <a:srgbClr val="000000"/>
                </a:solidFill>
                <a:cs typeface="Calibri" panose="020F0502020204030204" pitchFamily="34" charset="0"/>
              </a:rPr>
              <a:t>Facilitate exception process where COMR fails to be uploaded due to system issue.</a:t>
            </a:r>
          </a:p>
          <a:p>
            <a:pPr marL="342900" lvl="0" indent="-342900">
              <a:lnSpc>
                <a:spcPct val="115000"/>
              </a:lnSpc>
              <a:buFont typeface="+mj-lt"/>
              <a:buAutoNum type="arabicPeriod" startAt="4"/>
            </a:pPr>
            <a:r>
              <a:rPr lang="en-GB" sz="1400" dirty="0">
                <a:solidFill>
                  <a:srgbClr val="000000"/>
                </a:solidFill>
                <a:cs typeface="Calibri" panose="020F0502020204030204" pitchFamily="34" charset="0"/>
              </a:rPr>
              <a:t>Provide PAC reporting data.</a:t>
            </a:r>
          </a:p>
          <a:p>
            <a:pPr marL="342900" lvl="0" indent="-342900">
              <a:lnSpc>
                <a:spcPct val="115000"/>
              </a:lnSpc>
              <a:buFont typeface="+mj-lt"/>
              <a:buAutoNum type="arabicPeriod" startAt="4"/>
            </a:pPr>
            <a:endParaRPr lang="en-GB" sz="1400" dirty="0">
              <a:solidFill>
                <a:srgbClr val="000000"/>
              </a:solidFill>
              <a:cs typeface="Calibri" panose="020F0502020204030204" pitchFamily="34" charset="0"/>
            </a:endParaRPr>
          </a:p>
          <a:p>
            <a:pPr lvl="0">
              <a:lnSpc>
                <a:spcPct val="115000"/>
              </a:lnSpc>
            </a:pPr>
            <a:r>
              <a:rPr lang="en-GB" sz="1400" b="1">
                <a:solidFill>
                  <a:srgbClr val="000000"/>
                </a:solidFill>
                <a:cs typeface="Calibri" panose="020F0502020204030204" pitchFamily="34" charset="0"/>
              </a:rPr>
              <a:t>UK-Link</a:t>
            </a:r>
            <a:endParaRPr lang="en-GB" sz="1400" b="1" dirty="0">
              <a:solidFill>
                <a:srgbClr val="000000"/>
              </a:solidFill>
              <a:cs typeface="Calibri" panose="020F0502020204030204" pitchFamily="34" charset="0"/>
            </a:endParaRPr>
          </a:p>
          <a:p>
            <a:pPr marL="342900" lvl="0" indent="-342900">
              <a:lnSpc>
                <a:spcPct val="115000"/>
              </a:lnSpc>
              <a:buFont typeface="+mj-lt"/>
              <a:buAutoNum type="arabicPeriod"/>
            </a:pPr>
            <a:r>
              <a:rPr lang="en-GB" sz="1400" dirty="0">
                <a:solidFill>
                  <a:srgbClr val="000000"/>
                </a:solidFill>
                <a:cs typeface="Calibri" panose="020F0502020204030204" pitchFamily="34" charset="0"/>
              </a:rPr>
              <a:t>Upload COMR into the Supply Point Register in line with the existing SAR process.</a:t>
            </a:r>
          </a:p>
          <a:p>
            <a:pPr marL="342900" indent="-342900">
              <a:lnSpc>
                <a:spcPct val="115000"/>
              </a:lnSpc>
              <a:buFont typeface="+mj-lt"/>
              <a:buAutoNum type="arabicPeriod"/>
            </a:pPr>
            <a:r>
              <a:rPr lang="en-GB" sz="1400" dirty="0">
                <a:solidFill>
                  <a:srgbClr val="000000"/>
                </a:solidFill>
                <a:cs typeface="Calibri" panose="020F0502020204030204" pitchFamily="34" charset="0"/>
              </a:rPr>
              <a:t>Communicate a successful COMR upload to the submitting and non-submitting party via the Unbundled Read Notification (.URN) file.</a:t>
            </a:r>
          </a:p>
          <a:p>
            <a:pPr marL="342900" lvl="0" indent="-342900">
              <a:lnSpc>
                <a:spcPct val="115000"/>
              </a:lnSpc>
              <a:buFont typeface="+mj-lt"/>
              <a:buAutoNum type="arabicPeriod"/>
            </a:pPr>
            <a:r>
              <a:rPr lang="en-GB" sz="1400" dirty="0">
                <a:solidFill>
                  <a:srgbClr val="000000"/>
                </a:solidFill>
                <a:cs typeface="Calibri" panose="020F0502020204030204" pitchFamily="34" charset="0"/>
              </a:rPr>
              <a:t>Make COMR available to be displayed in Gas Enquiry Service (GES) Online Portal in line with an existing SAR.</a:t>
            </a:r>
          </a:p>
          <a:p>
            <a:pPr marL="342900" lvl="0" indent="-342900">
              <a:lnSpc>
                <a:spcPct val="115000"/>
              </a:lnSpc>
              <a:buFont typeface="+mj-lt"/>
              <a:buAutoNum type="arabicPeriod"/>
            </a:pPr>
            <a:r>
              <a:rPr lang="en-GB" sz="1400" dirty="0">
                <a:solidFill>
                  <a:srgbClr val="000000"/>
                </a:solidFill>
                <a:cs typeface="Calibri" panose="020F0502020204030204" pitchFamily="34" charset="0"/>
              </a:rPr>
              <a:t>Ensure the COMR is utilised in downstream processes in line with an existing SAR.</a:t>
            </a:r>
            <a:endParaRPr lang="en-GB" sz="1400" dirty="0">
              <a:solidFill>
                <a:srgbClr val="000000"/>
              </a:solidFill>
              <a:ea typeface="Calibri" panose="020F0502020204030204" pitchFamily="34" charset="0"/>
              <a:cs typeface="Calibri" panose="020F0502020204030204" pitchFamily="34" charset="0"/>
            </a:endParaRPr>
          </a:p>
          <a:p>
            <a:pPr algn="ctr"/>
            <a:r>
              <a:rPr lang="en-GB" b="1" dirty="0">
                <a:solidFill>
                  <a:srgbClr val="000000"/>
                </a:solidFill>
                <a:ea typeface="Calibri" panose="020F0502020204030204" pitchFamily="34" charset="0"/>
                <a:cs typeface="Calibri" panose="020F0502020204030204" pitchFamily="34" charset="0"/>
              </a:rPr>
              <a:t>End</a:t>
            </a:r>
          </a:p>
        </p:txBody>
      </p:sp>
    </p:spTree>
    <p:extLst>
      <p:ext uri="{BB962C8B-B14F-4D97-AF65-F5344CB8AC3E}">
        <p14:creationId xmlns:p14="http://schemas.microsoft.com/office/powerpoint/2010/main" val="7266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563638"/>
            <a:ext cx="7772400" cy="1102519"/>
          </a:xfrm>
        </p:spPr>
        <p:txBody>
          <a:bodyPr/>
          <a:lstStyle/>
          <a:p>
            <a:r>
              <a:rPr lang="en-US" dirty="0">
                <a:latin typeface="+mn-lt"/>
                <a:cs typeface="Arial"/>
              </a:rPr>
              <a:t>XRN5605 – Amendments to the Must-Read process (IGT159V)</a:t>
            </a:r>
            <a:endParaRPr lang="en-GB" dirty="0">
              <a:latin typeface="+mn-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p:txBody>
          <a:bodyPr>
            <a:normAutofit/>
          </a:bodyPr>
          <a:lstStyle/>
          <a:p>
            <a:r>
              <a:rPr lang="en-GB" dirty="0">
                <a:solidFill>
                  <a:schemeClr val="bg2"/>
                </a:solidFill>
                <a:latin typeface="+mn-lt"/>
              </a:rPr>
              <a:t>Detailed Design</a:t>
            </a:r>
            <a:endParaRPr lang="en-GB" b="1" dirty="0">
              <a:solidFill>
                <a:schemeClr val="bg2"/>
              </a:solidFill>
              <a:latin typeface="+mn-lt"/>
            </a:endParaRPr>
          </a:p>
        </p:txBody>
      </p:sp>
    </p:spTree>
    <p:extLst>
      <p:ext uri="{BB962C8B-B14F-4D97-AF65-F5344CB8AC3E}">
        <p14:creationId xmlns:p14="http://schemas.microsoft.com/office/powerpoint/2010/main" val="268024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Background</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062265" cy="3816429"/>
          </a:xfrm>
          <a:prstGeom prst="rect">
            <a:avLst/>
          </a:prstGeom>
          <a:noFill/>
        </p:spPr>
        <p:txBody>
          <a:bodyPr wrap="square" rtlCol="0">
            <a:spAutoFit/>
          </a:bodyPr>
          <a:lstStyle/>
          <a:p>
            <a:pPr marL="285750" indent="-285750">
              <a:buFont typeface="Wingdings" panose="05000000000000000000" pitchFamily="2" charset="2"/>
              <a:buChar char="§"/>
            </a:pPr>
            <a:r>
              <a:rPr lang="en-GB" sz="1400" dirty="0">
                <a:solidFill>
                  <a:srgbClr val="000000"/>
                </a:solidFill>
                <a:ea typeface="Calibri" panose="020F0502020204030204" pitchFamily="34" charset="0"/>
                <a:cs typeface="Calibri" panose="020F0502020204030204" pitchFamily="34" charset="0"/>
              </a:rPr>
              <a:t>Change XRN5605 was raised to address the current IGT Must Read process, ensuring it becomes fit for purpose by introducing new measures - including: </a:t>
            </a:r>
          </a:p>
          <a:p>
            <a:pPr marL="285750" indent="-285750">
              <a:buFont typeface="Wingdings" panose="05000000000000000000" pitchFamily="2" charset="2"/>
              <a:buChar char="§"/>
            </a:pPr>
            <a:endParaRPr lang="en-GB" sz="1400" dirty="0">
              <a:solidFill>
                <a:srgbClr val="000000"/>
              </a:solidFill>
              <a:ea typeface="Calibri" panose="020F0502020204030204" pitchFamily="34" charset="0"/>
              <a:cs typeface="Calibri" panose="020F0502020204030204" pitchFamily="34" charset="0"/>
            </a:endParaRP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Ability to set a flag to prevent a meter from entering the IGT Must Read process.</a:t>
            </a: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Ability to pause meters from entering the IGT Must Read process for a defined number of days, due to reasons of Change of Shipper (CoS), Change of Supplier (CoSup), etc.   </a:t>
            </a: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New Performance Assurance Committee (PAC) reporting to allow insight into meter preventions/pausing out of the IGT Must Read process. </a:t>
            </a:r>
          </a:p>
          <a:p>
            <a:pPr marL="285750" indent="-285750">
              <a:buFont typeface="Wingdings" panose="05000000000000000000" pitchFamily="2" charset="2"/>
              <a:buChar char="§"/>
            </a:pPr>
            <a:endParaRPr lang="en-GB" sz="1400" dirty="0">
              <a:solidFill>
                <a:srgbClr val="000000"/>
              </a:solidFill>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1400" dirty="0">
                <a:solidFill>
                  <a:srgbClr val="000000"/>
                </a:solidFill>
                <a:ea typeface="Calibri" panose="020F0502020204030204" pitchFamily="34" charset="0"/>
                <a:cs typeface="Calibri" panose="020F0502020204030204" pitchFamily="34" charset="0"/>
              </a:rPr>
              <a:t>High Level Solution Option </a:t>
            </a:r>
            <a:r>
              <a:rPr lang="en-GB" sz="1400" b="1" dirty="0">
                <a:solidFill>
                  <a:srgbClr val="000000"/>
                </a:solidFill>
                <a:ea typeface="Calibri" panose="020F0502020204030204" pitchFamily="34" charset="0"/>
                <a:cs typeface="Calibri" panose="020F0502020204030204" pitchFamily="34" charset="0"/>
              </a:rPr>
              <a:t>1b</a:t>
            </a:r>
            <a:r>
              <a:rPr lang="en-GB" sz="1400" dirty="0">
                <a:solidFill>
                  <a:srgbClr val="000000"/>
                </a:solidFill>
                <a:ea typeface="Calibri" panose="020F0502020204030204" pitchFamily="34" charset="0"/>
                <a:cs typeface="Calibri" panose="020F0502020204030204" pitchFamily="34" charset="0"/>
              </a:rPr>
              <a:t> was chosen at the extraordinary Change Management meeting of 16</a:t>
            </a:r>
            <a:r>
              <a:rPr lang="en-GB" sz="1400" baseline="30000" dirty="0">
                <a:solidFill>
                  <a:srgbClr val="000000"/>
                </a:solidFill>
                <a:ea typeface="Calibri" panose="020F0502020204030204" pitchFamily="34" charset="0"/>
                <a:cs typeface="Calibri" panose="020F0502020204030204" pitchFamily="34" charset="0"/>
              </a:rPr>
              <a:t>th</a:t>
            </a:r>
            <a:r>
              <a:rPr lang="en-GB" sz="1400" dirty="0">
                <a:solidFill>
                  <a:srgbClr val="000000"/>
                </a:solidFill>
                <a:ea typeface="Calibri" panose="020F0502020204030204" pitchFamily="34" charset="0"/>
                <a:cs typeface="Calibri" panose="020F0502020204030204" pitchFamily="34" charset="0"/>
              </a:rPr>
              <a:t> June, 2023, to provide the following solutions to the above points:</a:t>
            </a:r>
          </a:p>
          <a:p>
            <a:pPr marL="285750" indent="-285750">
              <a:buFont typeface="Wingdings" panose="05000000000000000000" pitchFamily="2" charset="2"/>
              <a:buChar char="§"/>
            </a:pPr>
            <a:endParaRPr lang="en-GB" sz="1400" dirty="0">
              <a:solidFill>
                <a:srgbClr val="000000"/>
              </a:solidFill>
              <a:ea typeface="Calibri" panose="020F0502020204030204" pitchFamily="34" charset="0"/>
              <a:cs typeface="Calibri" panose="020F0502020204030204" pitchFamily="34" charset="0"/>
            </a:endParaRP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Use of the Contact Management Service (CMS) to manage flag setting/unsetting.</a:t>
            </a: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Use of UK Link to apply the new business rules (as per IGT159V)</a:t>
            </a:r>
          </a:p>
          <a:p>
            <a:pPr marL="800100" lvl="1"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Use of the Data Discovery Platform (DDP) to provide new PAC reporting, and update existing customer Must Read dashboard views. </a:t>
            </a:r>
          </a:p>
          <a:p>
            <a:pPr marL="742950" lvl="1" indent="-285750">
              <a:buFont typeface="Courier New" panose="02070309020205020404" pitchFamily="49" charset="0"/>
              <a:buChar char="o"/>
            </a:pPr>
            <a:endParaRPr lang="en-GB" sz="14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347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Detailed Design Summary</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062265" cy="3970318"/>
          </a:xfrm>
          <a:prstGeom prst="rect">
            <a:avLst/>
          </a:prstGeom>
          <a:noFill/>
        </p:spPr>
        <p:txBody>
          <a:bodyPr wrap="square" rtlCol="0">
            <a:spAutoFit/>
          </a:bodyPr>
          <a:lstStyle/>
          <a:p>
            <a:r>
              <a:rPr lang="en-GB" sz="1400" dirty="0">
                <a:solidFill>
                  <a:srgbClr val="000000"/>
                </a:solidFill>
                <a:ea typeface="Calibri" panose="020F0502020204030204" pitchFamily="34" charset="0"/>
                <a:cs typeface="Calibri" panose="020F0502020204030204" pitchFamily="34" charset="0"/>
              </a:rPr>
              <a:t>The XRN5605 Detailed Design Change Pack contains further details of the change, and is summarised here.</a:t>
            </a:r>
          </a:p>
          <a:p>
            <a:endParaRPr lang="en-GB" sz="1400" dirty="0">
              <a:solidFill>
                <a:srgbClr val="000000"/>
              </a:solidFill>
              <a:ea typeface="Calibri" panose="020F0502020204030204" pitchFamily="34" charset="0"/>
              <a:cs typeface="Calibri" panose="020F0502020204030204" pitchFamily="34" charset="0"/>
            </a:endParaRPr>
          </a:p>
          <a:p>
            <a:r>
              <a:rPr lang="en-GB" sz="1400" b="1" dirty="0">
                <a:solidFill>
                  <a:srgbClr val="000000"/>
                </a:solidFill>
                <a:ea typeface="Calibri" panose="020F0502020204030204" pitchFamily="34" charset="0"/>
                <a:cs typeface="Calibri" panose="020F0502020204030204" pitchFamily="34" charset="0"/>
              </a:rPr>
              <a:t>CMS</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New contact code ‘KMI’ (“Known Meter Issue”) to set/unset flag that controls entry into the IGT Must Read process.</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Allow single requests, or a facility for bulk uploads (Bulk Contact Logging). </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Flagging sits outside of the IGT Must Read process.</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Flagging a meter that is currently in the IGT Must Read process will update the Must Read open contact. </a:t>
            </a:r>
          </a:p>
          <a:p>
            <a:endParaRPr lang="en-GB" sz="1400" dirty="0">
              <a:solidFill>
                <a:srgbClr val="000000"/>
              </a:solidFill>
              <a:ea typeface="Calibri" panose="020F0502020204030204" pitchFamily="34" charset="0"/>
              <a:cs typeface="Calibri" panose="020F0502020204030204" pitchFamily="34" charset="0"/>
            </a:endParaRPr>
          </a:p>
          <a:p>
            <a:r>
              <a:rPr lang="en-GB" sz="1400" b="1" dirty="0">
                <a:solidFill>
                  <a:srgbClr val="000000"/>
                </a:solidFill>
                <a:ea typeface="Calibri" panose="020F0502020204030204" pitchFamily="34" charset="0"/>
                <a:cs typeface="Calibri" panose="020F0502020204030204" pitchFamily="34" charset="0"/>
              </a:rPr>
              <a:t>UK Link</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For the </a:t>
            </a:r>
            <a:r>
              <a:rPr lang="en-GB" sz="1400" b="1" dirty="0">
                <a:solidFill>
                  <a:srgbClr val="000000"/>
                </a:solidFill>
                <a:ea typeface="Calibri" panose="020F0502020204030204" pitchFamily="34" charset="0"/>
                <a:cs typeface="Calibri" panose="020F0502020204030204" pitchFamily="34" charset="0"/>
              </a:rPr>
              <a:t>monthly IGT Must Read Notification report </a:t>
            </a:r>
            <a:r>
              <a:rPr lang="en-GB" sz="1400" dirty="0">
                <a:solidFill>
                  <a:srgbClr val="000000"/>
                </a:solidFill>
                <a:ea typeface="Calibri" panose="020F0502020204030204" pitchFamily="34" charset="0"/>
                <a:cs typeface="Calibri" panose="020F0502020204030204" pitchFamily="34" charset="0"/>
              </a:rPr>
              <a:t>to Shippers and IGTs: </a:t>
            </a:r>
          </a:p>
          <a:p>
            <a:pPr marL="800100" lvl="1" indent="-342900">
              <a:buFont typeface="+mj-lt"/>
              <a:buAutoNum type="alphaLcParenR"/>
            </a:pPr>
            <a:r>
              <a:rPr lang="en-GB" sz="1400" dirty="0">
                <a:solidFill>
                  <a:srgbClr val="000000"/>
                </a:solidFill>
                <a:ea typeface="Calibri" panose="020F0502020204030204" pitchFamily="34" charset="0"/>
                <a:cs typeface="Calibri" panose="020F0502020204030204" pitchFamily="34" charset="0"/>
              </a:rPr>
              <a:t>Exclude meters flagged with a known meter issue.</a:t>
            </a:r>
          </a:p>
          <a:p>
            <a:pPr marL="800100" lvl="1" indent="-342900">
              <a:buFont typeface="+mj-lt"/>
              <a:buAutoNum type="alphaLcParenR"/>
            </a:pPr>
            <a:r>
              <a:rPr lang="en-GB" sz="1400" dirty="0">
                <a:solidFill>
                  <a:srgbClr val="000000"/>
                </a:solidFill>
                <a:ea typeface="Calibri" panose="020F0502020204030204" pitchFamily="34" charset="0"/>
                <a:cs typeface="Calibri" panose="020F0502020204030204" pitchFamily="34" charset="0"/>
              </a:rPr>
              <a:t>Exclude meters where there is:</a:t>
            </a:r>
          </a:p>
          <a:p>
            <a:pPr marL="1257300" lvl="2" indent="-342900">
              <a:buFont typeface="Courier New" panose="02070309020205020404" pitchFamily="49" charset="0"/>
              <a:buChar char="o"/>
            </a:pPr>
            <a:r>
              <a:rPr lang="en-GB" sz="1400" dirty="0">
                <a:solidFill>
                  <a:srgbClr val="000000"/>
                </a:solidFill>
                <a:ea typeface="Calibri" panose="020F0502020204030204" pitchFamily="34" charset="0"/>
                <a:cs typeface="Calibri" panose="020F0502020204030204" pitchFamily="34" charset="0"/>
              </a:rPr>
              <a:t>a Smart meter associated</a:t>
            </a:r>
          </a:p>
          <a:p>
            <a:pPr marL="1257300" lvl="2" indent="-342900">
              <a:buFont typeface="Courier New" panose="02070309020205020404" pitchFamily="49" charset="0"/>
              <a:buChar char="o"/>
            </a:pPr>
            <a:r>
              <a:rPr lang="en-GB" sz="1400" dirty="0">
                <a:solidFill>
                  <a:srgbClr val="000000"/>
                </a:solidFill>
                <a:ea typeface="Calibri" panose="020F0502020204030204" pitchFamily="34" charset="0"/>
                <a:cs typeface="Calibri" panose="020F0502020204030204" pitchFamily="34" charset="0"/>
              </a:rPr>
              <a:t>an Automated Meter Reading (AMR) indicator</a:t>
            </a:r>
          </a:p>
          <a:p>
            <a:pPr marL="1257300" lvl="2" indent="-342900">
              <a:buFont typeface="Courier New" panose="02070309020205020404" pitchFamily="49" charset="0"/>
              <a:buChar char="o"/>
            </a:pPr>
            <a:r>
              <a:rPr lang="en-GB" sz="1400" dirty="0">
                <a:solidFill>
                  <a:srgbClr val="000000"/>
                </a:solidFill>
                <a:ea typeface="Calibri" panose="020F0502020204030204" pitchFamily="34" charset="0"/>
                <a:cs typeface="Calibri" panose="020F0502020204030204" pitchFamily="34" charset="0"/>
              </a:rPr>
              <a:t>an active Data Communications Company (DCC flag)   </a:t>
            </a:r>
          </a:p>
        </p:txBody>
      </p:sp>
    </p:spTree>
    <p:extLst>
      <p:ext uri="{BB962C8B-B14F-4D97-AF65-F5344CB8AC3E}">
        <p14:creationId xmlns:p14="http://schemas.microsoft.com/office/powerpoint/2010/main" val="239591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2B74-63BA-7174-F7E8-A6DEB6818266}"/>
              </a:ext>
            </a:extLst>
          </p:cNvPr>
          <p:cNvSpPr txBox="1">
            <a:spLocks/>
          </p:cNvSpPr>
          <p:nvPr/>
        </p:nvSpPr>
        <p:spPr>
          <a:xfrm>
            <a:off x="457200" y="123478"/>
            <a:ext cx="8229600" cy="637580"/>
          </a:xfrm>
          <a:prstGeom prst="rect">
            <a:avLst/>
          </a:prstGeom>
        </p:spPr>
        <p:txBody>
          <a:bodyPr/>
          <a:lstStyle>
            <a:lvl1pPr algn="ctr" defTabSz="914400" rtl="0" eaLnBrk="1" latinLnBrk="0" hangingPunct="1">
              <a:spcBef>
                <a:spcPct val="0"/>
              </a:spcBef>
              <a:buNone/>
              <a:defRPr sz="2800" b="1" kern="1200">
                <a:solidFill>
                  <a:srgbClr val="3E5AA8"/>
                </a:solidFill>
                <a:latin typeface="Avenir Next LT Pro" panose="020B0504020202020204" pitchFamily="34" charset="0"/>
                <a:ea typeface="+mj-ea"/>
                <a:cs typeface="Arial" panose="020B0604020202020204" pitchFamily="34" charset="0"/>
              </a:defRPr>
            </a:lvl1pPr>
          </a:lstStyle>
          <a:p>
            <a:r>
              <a:rPr lang="en-GB" dirty="0">
                <a:latin typeface="+mj-lt"/>
                <a:cs typeface="Calibri" panose="020F0502020204030204" pitchFamily="34" charset="0"/>
              </a:rPr>
              <a:t>Detailed Design Summary</a:t>
            </a:r>
          </a:p>
        </p:txBody>
      </p:sp>
      <p:sp>
        <p:nvSpPr>
          <p:cNvPr id="3" name="TextBox 2">
            <a:extLst>
              <a:ext uri="{FF2B5EF4-FFF2-40B4-BE49-F238E27FC236}">
                <a16:creationId xmlns:a16="http://schemas.microsoft.com/office/drawing/2014/main" id="{42FF35FB-4273-4A9C-4B10-19CA26C9904E}"/>
              </a:ext>
            </a:extLst>
          </p:cNvPr>
          <p:cNvSpPr txBox="1"/>
          <p:nvPr/>
        </p:nvSpPr>
        <p:spPr>
          <a:xfrm>
            <a:off x="470175" y="987574"/>
            <a:ext cx="8422305" cy="4031873"/>
          </a:xfrm>
          <a:prstGeom prst="rect">
            <a:avLst/>
          </a:prstGeom>
          <a:noFill/>
        </p:spPr>
        <p:txBody>
          <a:bodyPr wrap="square" rtlCol="0">
            <a:spAutoFit/>
          </a:bodyPr>
          <a:lstStyle/>
          <a:p>
            <a:r>
              <a:rPr lang="en-GB" sz="1400" b="1" dirty="0">
                <a:solidFill>
                  <a:srgbClr val="000000"/>
                </a:solidFill>
                <a:ea typeface="Calibri" panose="020F0502020204030204" pitchFamily="34" charset="0"/>
                <a:cs typeface="Calibri" panose="020F0502020204030204" pitchFamily="34" charset="0"/>
              </a:rPr>
              <a:t>UK Link (continued)</a:t>
            </a:r>
          </a:p>
          <a:p>
            <a:pPr marL="800100" lvl="1" indent="-342900">
              <a:buFont typeface="+mj-lt"/>
              <a:buAutoNum type="alphaLcParenR" startAt="3"/>
            </a:pPr>
            <a:r>
              <a:rPr lang="en-GB" sz="1400" dirty="0">
                <a:solidFill>
                  <a:srgbClr val="000000"/>
                </a:solidFill>
                <a:ea typeface="Calibri" panose="020F0502020204030204" pitchFamily="34" charset="0"/>
                <a:cs typeface="Calibri" panose="020F0502020204030204" pitchFamily="34" charset="0"/>
              </a:rPr>
              <a:t>Pause meters for a defined number of days, where the CDSP detected:</a:t>
            </a:r>
          </a:p>
          <a:p>
            <a:pPr marL="1257300" lvl="2" indent="-342900">
              <a:buFont typeface="Courier New" panose="02070309020205020404" pitchFamily="49" charset="0"/>
              <a:buChar char="o"/>
            </a:pPr>
            <a:r>
              <a:rPr lang="en-GB" sz="1400" dirty="0">
                <a:solidFill>
                  <a:srgbClr val="000000"/>
                </a:solidFill>
                <a:ea typeface="Calibri" panose="020F0502020204030204" pitchFamily="34" charset="0"/>
                <a:cs typeface="Calibri" panose="020F0502020204030204" pitchFamily="34" charset="0"/>
              </a:rPr>
              <a:t>a Change of Shipper (CoS) event </a:t>
            </a:r>
          </a:p>
          <a:p>
            <a:pPr marL="1714500" lvl="3" indent="-342900">
              <a:buFont typeface="Arial" panose="020B0604020202020204" pitchFamily="34" charset="0"/>
              <a:buChar char="•"/>
            </a:pPr>
            <a:r>
              <a:rPr lang="en-GB" sz="1400" dirty="0">
                <a:solidFill>
                  <a:srgbClr val="000000"/>
                </a:solidFill>
                <a:ea typeface="Calibri" panose="020F0502020204030204" pitchFamily="34" charset="0"/>
                <a:cs typeface="Calibri" panose="020F0502020204030204" pitchFamily="34" charset="0"/>
              </a:rPr>
              <a:t>including a Supplier of Last Resort (SoLR) event</a:t>
            </a:r>
          </a:p>
          <a:p>
            <a:pPr marL="1257300" lvl="2" indent="-342900">
              <a:buFont typeface="Courier New" panose="02070309020205020404" pitchFamily="49" charset="0"/>
              <a:buChar char="o"/>
            </a:pPr>
            <a:r>
              <a:rPr lang="en-GB" sz="1400" dirty="0">
                <a:solidFill>
                  <a:srgbClr val="000000"/>
                </a:solidFill>
                <a:ea typeface="Calibri" panose="020F0502020204030204" pitchFamily="34" charset="0"/>
                <a:cs typeface="Calibri" panose="020F0502020204030204" pitchFamily="34" charset="0"/>
              </a:rPr>
              <a:t>a Change of Supplier (CoSup) event</a:t>
            </a:r>
          </a:p>
          <a:p>
            <a:pPr marL="800100" lvl="1" indent="-342900">
              <a:buFont typeface="+mj-lt"/>
              <a:buAutoNum type="alphaLcParenR" startAt="3"/>
            </a:pPr>
            <a:r>
              <a:rPr lang="en-GB" sz="1400" dirty="0">
                <a:solidFill>
                  <a:srgbClr val="000000"/>
                </a:solidFill>
                <a:ea typeface="Calibri" panose="020F0502020204030204" pitchFamily="34" charset="0"/>
                <a:cs typeface="Calibri" panose="020F0502020204030204" pitchFamily="34" charset="0"/>
              </a:rPr>
              <a:t>Validate uploaded meter reading is not older than a set number of days. </a:t>
            </a:r>
          </a:p>
          <a:p>
            <a:pPr marL="1257300" lvl="2" indent="-342900">
              <a:buFont typeface="Courier New" panose="02070309020205020404" pitchFamily="49" charset="0"/>
              <a:buChar char="o"/>
            </a:pPr>
            <a:endParaRPr lang="en-GB" sz="1400" dirty="0">
              <a:solidFill>
                <a:srgbClr val="000000"/>
              </a:solidFill>
              <a:ea typeface="Calibri" panose="020F0502020204030204" pitchFamily="34" charset="0"/>
              <a:cs typeface="Calibri" panose="020F0502020204030204" pitchFamily="34" charset="0"/>
            </a:endParaRPr>
          </a:p>
          <a:p>
            <a:r>
              <a:rPr lang="en-GB" sz="1400" b="1" dirty="0">
                <a:solidFill>
                  <a:srgbClr val="000000"/>
                </a:solidFill>
                <a:ea typeface="Calibri" panose="020F0502020204030204" pitchFamily="34" charset="0"/>
                <a:cs typeface="Calibri" panose="020F0502020204030204" pitchFamily="34" charset="0"/>
              </a:rPr>
              <a:t>DDP</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Consequential changes caused by IGT159V on existing views and dashboards.</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Provision of new PAC reports, including:</a:t>
            </a:r>
          </a:p>
          <a:p>
            <a:pPr marL="800100" lvl="1" indent="-342900">
              <a:buFont typeface="+mj-lt"/>
              <a:buAutoNum type="alphaLcParenR"/>
            </a:pPr>
            <a:r>
              <a:rPr lang="en-GB" sz="1400" dirty="0">
                <a:solidFill>
                  <a:srgbClr val="000000"/>
                </a:solidFill>
                <a:ea typeface="Calibri" panose="020F0502020204030204" pitchFamily="34" charset="0"/>
                <a:cs typeface="Calibri" panose="020F0502020204030204" pitchFamily="34" charset="0"/>
              </a:rPr>
              <a:t>Changes to existing user access rights, to allow the new PAC reports to be accessed.</a:t>
            </a:r>
          </a:p>
          <a:p>
            <a:pPr marL="342900" indent="-342900">
              <a:buFont typeface="+mj-lt"/>
              <a:buAutoNum type="arabicPeriod"/>
            </a:pPr>
            <a:r>
              <a:rPr lang="en-GB" sz="1400" dirty="0">
                <a:solidFill>
                  <a:srgbClr val="000000"/>
                </a:solidFill>
                <a:ea typeface="Calibri" panose="020F0502020204030204" pitchFamily="34" charset="0"/>
                <a:cs typeface="Calibri" panose="020F0502020204030204" pitchFamily="34" charset="0"/>
              </a:rPr>
              <a:t>Customer self-serve facility to download report/s of meters having a meter issue flag set. </a:t>
            </a:r>
          </a:p>
          <a:p>
            <a:pPr marL="342900" indent="-342900">
              <a:buFont typeface="+mj-lt"/>
              <a:buAutoNum type="arabicPeriod"/>
            </a:pPr>
            <a:endParaRPr lang="en-GB" sz="1400" dirty="0">
              <a:solidFill>
                <a:srgbClr val="000000"/>
              </a:solidFill>
              <a:ea typeface="Calibri" panose="020F0502020204030204" pitchFamily="34" charset="0"/>
              <a:cs typeface="Calibri" panose="020F0502020204030204" pitchFamily="34" charset="0"/>
            </a:endParaRPr>
          </a:p>
          <a:p>
            <a:pPr marL="342900" indent="-342900">
              <a:buFont typeface="+mj-lt"/>
              <a:buAutoNum type="arabicPeriod"/>
            </a:pPr>
            <a:endParaRPr lang="en-GB" sz="1400" dirty="0">
              <a:solidFill>
                <a:srgbClr val="000000"/>
              </a:solidFill>
              <a:ea typeface="Calibri" panose="020F0502020204030204" pitchFamily="34" charset="0"/>
              <a:cs typeface="Calibri" panose="020F0502020204030204" pitchFamily="34" charset="0"/>
            </a:endParaRPr>
          </a:p>
          <a:p>
            <a:pPr marL="342900" indent="-342900">
              <a:buFont typeface="+mj-lt"/>
              <a:buAutoNum type="arabicPeriod"/>
            </a:pPr>
            <a:endParaRPr lang="en-GB" sz="1400" dirty="0">
              <a:solidFill>
                <a:srgbClr val="000000"/>
              </a:solidFill>
              <a:ea typeface="Calibri" panose="020F0502020204030204" pitchFamily="34" charset="0"/>
              <a:cs typeface="Calibri" panose="020F0502020204030204" pitchFamily="34" charset="0"/>
            </a:endParaRPr>
          </a:p>
          <a:p>
            <a:pPr algn="ctr"/>
            <a:endParaRPr lang="en-GB" b="1" dirty="0">
              <a:solidFill>
                <a:srgbClr val="000000"/>
              </a:solidFill>
              <a:ea typeface="Calibri" panose="020F0502020204030204" pitchFamily="34" charset="0"/>
              <a:cs typeface="Calibri" panose="020F0502020204030204" pitchFamily="34" charset="0"/>
            </a:endParaRPr>
          </a:p>
          <a:p>
            <a:pPr marL="342900" indent="-342900">
              <a:buFont typeface="+mj-lt"/>
              <a:buAutoNum type="arabicPeriod"/>
            </a:pPr>
            <a:endParaRPr lang="en-GB" sz="1400" b="1" dirty="0">
              <a:solidFill>
                <a:srgbClr val="000000"/>
              </a:solidFill>
              <a:ea typeface="Calibri" panose="020F0502020204030204" pitchFamily="34" charset="0"/>
              <a:cs typeface="Calibri" panose="020F0502020204030204" pitchFamily="34" charset="0"/>
            </a:endParaRPr>
          </a:p>
          <a:p>
            <a:endParaRPr lang="en-GB" sz="1400" b="1"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36CE-4AC0-484B-B8EE-28D7078BC83D}"/>
              </a:ext>
            </a:extLst>
          </p:cNvPr>
          <p:cNvSpPr>
            <a:spLocks noGrp="1"/>
          </p:cNvSpPr>
          <p:nvPr>
            <p:ph type="ctrTitle"/>
          </p:nvPr>
        </p:nvSpPr>
        <p:spPr/>
        <p:txBody>
          <a:bodyPr/>
          <a:lstStyle/>
          <a:p>
            <a:r>
              <a:rPr lang="en-GB" dirty="0">
                <a:latin typeface="Nunito Sans" pitchFamily="2" charset="0"/>
              </a:rPr>
              <a:t>2. Changes in Capture </a:t>
            </a:r>
          </a:p>
        </p:txBody>
      </p:sp>
    </p:spTree>
    <p:extLst>
      <p:ext uri="{BB962C8B-B14F-4D97-AF65-F5344CB8AC3E}">
        <p14:creationId xmlns:p14="http://schemas.microsoft.com/office/powerpoint/2010/main" val="190475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56D5-B70A-4AED-B307-F751BD00AB8D}"/>
              </a:ext>
            </a:extLst>
          </p:cNvPr>
          <p:cNvSpPr>
            <a:spLocks noGrp="1"/>
          </p:cNvSpPr>
          <p:nvPr>
            <p:ph type="ctrTitle"/>
          </p:nvPr>
        </p:nvSpPr>
        <p:spPr>
          <a:xfrm>
            <a:off x="685800" y="1923678"/>
            <a:ext cx="7772400" cy="742479"/>
          </a:xfrm>
        </p:spPr>
        <p:txBody>
          <a:bodyPr>
            <a:normAutofit fontScale="90000"/>
          </a:bodyPr>
          <a:lstStyle/>
          <a:p>
            <a:r>
              <a:rPr lang="en-GB" sz="2800" dirty="0"/>
              <a:t>XRN5658 - </a:t>
            </a:r>
            <a:r>
              <a:rPr lang="en-US" sz="2800" dirty="0"/>
              <a:t>Allocation of LDZ UIG to Shippers Based on a Straight Throughput Method (Mod 0831) and Allocation of LDZ UIG to Shippers (Class 2, 3 and 4) Based on a Straight Throughput Method (Mod 0831A)</a:t>
            </a:r>
            <a:endParaRPr lang="en-GB" dirty="0">
              <a:latin typeface="+mn-lt"/>
            </a:endParaRPr>
          </a:p>
        </p:txBody>
      </p:sp>
      <p:sp>
        <p:nvSpPr>
          <p:cNvPr id="5" name="Subtitle 4">
            <a:extLst>
              <a:ext uri="{FF2B5EF4-FFF2-40B4-BE49-F238E27FC236}">
                <a16:creationId xmlns:a16="http://schemas.microsoft.com/office/drawing/2014/main" id="{96E170B4-7018-5901-2EA2-D8D51F09BC7B}"/>
              </a:ext>
            </a:extLst>
          </p:cNvPr>
          <p:cNvSpPr>
            <a:spLocks noGrp="1"/>
          </p:cNvSpPr>
          <p:nvPr>
            <p:ph type="subTitle" idx="1"/>
          </p:nvPr>
        </p:nvSpPr>
        <p:spPr>
          <a:xfrm>
            <a:off x="1371600" y="3773486"/>
            <a:ext cx="6400800" cy="742480"/>
          </a:xfrm>
        </p:spPr>
        <p:txBody>
          <a:bodyPr>
            <a:normAutofit/>
          </a:bodyPr>
          <a:lstStyle/>
          <a:p>
            <a:r>
              <a:rPr lang="en-GB" dirty="0">
                <a:solidFill>
                  <a:schemeClr val="bg2"/>
                </a:solidFill>
                <a:latin typeface="+mn-lt"/>
              </a:rPr>
              <a:t>Detailed Design</a:t>
            </a:r>
            <a:endParaRPr lang="en-GB" b="1" dirty="0">
              <a:solidFill>
                <a:schemeClr val="bg2"/>
              </a:solidFill>
              <a:latin typeface="+mn-lt"/>
            </a:endParaRPr>
          </a:p>
        </p:txBody>
      </p:sp>
    </p:spTree>
    <p:extLst>
      <p:ext uri="{BB962C8B-B14F-4D97-AF65-F5344CB8AC3E}">
        <p14:creationId xmlns:p14="http://schemas.microsoft.com/office/powerpoint/2010/main" val="417747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DE668-F8EC-3E60-880C-5386FDD071D1}"/>
              </a:ext>
            </a:extLst>
          </p:cNvPr>
          <p:cNvSpPr>
            <a:spLocks noGrp="1"/>
          </p:cNvSpPr>
          <p:nvPr>
            <p:ph type="title"/>
          </p:nvPr>
        </p:nvSpPr>
        <p:spPr>
          <a:xfrm>
            <a:off x="457200" y="123478"/>
            <a:ext cx="8229600" cy="1008112"/>
          </a:xfrm>
        </p:spPr>
        <p:txBody>
          <a:bodyPr>
            <a:noAutofit/>
          </a:bodyPr>
          <a:lstStyle/>
          <a:p>
            <a:r>
              <a:rPr lang="en-GB" sz="1600" dirty="0"/>
              <a:t>XRN5658 - </a:t>
            </a:r>
            <a:r>
              <a:rPr lang="en-US" sz="1600" dirty="0"/>
              <a:t>Allocation of LDZ UIG to Shippers Based on a Straight Throughput Method (Mod 0831) and Allocation of LDZ UIG to Shippers (Class 2, 3 and 4) Based on a Straight Throughput Method (Mod 0831A)</a:t>
            </a:r>
            <a:br>
              <a:rPr lang="en-US" sz="1600" dirty="0"/>
            </a:br>
            <a:r>
              <a:rPr lang="en-US" sz="1600" dirty="0"/>
              <a:t>Detailed Design Overview</a:t>
            </a:r>
            <a:endParaRPr lang="en-GB" sz="1600" dirty="0"/>
          </a:p>
        </p:txBody>
      </p:sp>
      <p:sp>
        <p:nvSpPr>
          <p:cNvPr id="2" name="TextBox 1">
            <a:extLst>
              <a:ext uri="{FF2B5EF4-FFF2-40B4-BE49-F238E27FC236}">
                <a16:creationId xmlns:a16="http://schemas.microsoft.com/office/drawing/2014/main" id="{33A13030-7C0D-D7AA-1C4E-DF5D31DCB4D6}"/>
              </a:ext>
            </a:extLst>
          </p:cNvPr>
          <p:cNvSpPr txBox="1"/>
          <p:nvPr/>
        </p:nvSpPr>
        <p:spPr>
          <a:xfrm>
            <a:off x="107504" y="1380398"/>
            <a:ext cx="8712968" cy="3190874"/>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GB" sz="1200" dirty="0">
                <a:effectLst/>
                <a:ea typeface="Times New Roman" panose="02020603050405020304" pitchFamily="18" charset="0"/>
                <a:cs typeface="Times New Roman" panose="02020603050405020304" pitchFamily="18" charset="0"/>
              </a:rPr>
              <a:t>XRN5658 seeks to implement changes that are being proposed by industry that relate to the Unidentified Gas (UIG) Weighting Factors and how these values are applied to Shipper Allocations </a:t>
            </a:r>
          </a:p>
          <a:p>
            <a:pPr marL="285750" indent="-285750" algn="just">
              <a:lnSpc>
                <a:spcPct val="115000"/>
              </a:lnSpc>
              <a:spcAft>
                <a:spcPts val="1000"/>
              </a:spcAft>
              <a:buFont typeface="Arial" panose="020B0604020202020204" pitchFamily="34" charset="0"/>
              <a:buChar char="•"/>
            </a:pPr>
            <a:r>
              <a:rPr lang="en-GB" sz="1200" dirty="0">
                <a:ea typeface="Times New Roman" panose="02020603050405020304" pitchFamily="18" charset="0"/>
                <a:cs typeface="Times New Roman" panose="02020603050405020304" pitchFamily="18" charset="0"/>
              </a:rPr>
              <a:t>The associated CDSP changes included within XRN5658 relate to UNC Modification 0831 / 0831A respectively In summary, Modification 0831 proposes the following key changes;</a:t>
            </a:r>
          </a:p>
          <a:p>
            <a:pPr marL="742950" lvl="1" indent="-285750" algn="just">
              <a:lnSpc>
                <a:spcPct val="115000"/>
              </a:lnSpc>
              <a:spcAft>
                <a:spcPts val="1000"/>
              </a:spcAft>
              <a:buFont typeface="Arial" panose="020B0604020202020204" pitchFamily="34" charset="0"/>
              <a:buChar char="•"/>
            </a:pPr>
            <a:r>
              <a:rPr lang="en-US" sz="1200" dirty="0"/>
              <a:t>UIG weighting factors are proposed to be permanently set to 1 for ALL EUCs and Classes; </a:t>
            </a:r>
          </a:p>
          <a:p>
            <a:pPr marL="742950" lvl="1" indent="-285750" algn="just">
              <a:lnSpc>
                <a:spcPct val="115000"/>
              </a:lnSpc>
              <a:spcAft>
                <a:spcPts val="1000"/>
              </a:spcAft>
              <a:buFont typeface="Arial" panose="020B0604020202020204" pitchFamily="34" charset="0"/>
              <a:buChar char="•"/>
            </a:pPr>
            <a:r>
              <a:rPr lang="en-US" sz="1200" dirty="0"/>
              <a:t>All LDZ System Exit Points will have the allocation factor of 1; </a:t>
            </a:r>
          </a:p>
          <a:p>
            <a:pPr marL="742950" lvl="1" indent="-285750" algn="just">
              <a:lnSpc>
                <a:spcPct val="115000"/>
              </a:lnSpc>
              <a:spcAft>
                <a:spcPts val="1000"/>
              </a:spcAft>
              <a:buFont typeface="Arial" panose="020B0604020202020204" pitchFamily="34" charset="0"/>
              <a:buChar char="•"/>
            </a:pPr>
            <a:r>
              <a:rPr lang="en-US" sz="1200" dirty="0"/>
              <a:t>As a result, UIG will be allocated to all sites based on throughput.</a:t>
            </a:r>
          </a:p>
          <a:p>
            <a:pPr algn="just">
              <a:lnSpc>
                <a:spcPct val="115000"/>
              </a:lnSpc>
              <a:spcAft>
                <a:spcPts val="1000"/>
              </a:spcAft>
            </a:pPr>
            <a:r>
              <a:rPr lang="en-US" sz="1200" dirty="0"/>
              <a:t>Alternatively, Modification 0831A proposes that UIG weighting factors are permanently set to 1 for all Class 2, 3 and 4 Supply Meter Points (SMPs) </a:t>
            </a:r>
            <a:r>
              <a:rPr lang="en-US" sz="1200" u="sng" dirty="0"/>
              <a:t>only</a:t>
            </a:r>
            <a:r>
              <a:rPr lang="en-US" sz="1200" dirty="0"/>
              <a:t>, with UIG weighting factors set to 0 for all Class 1 sites - effectively exempting Class 1 SMPs from UIG allocation</a:t>
            </a:r>
            <a:endParaRPr lang="en-GB" sz="1200" dirty="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GB" sz="1200" dirty="0">
                <a:ea typeface="Times New Roman" panose="02020603050405020304" pitchFamily="18" charset="0"/>
                <a:cs typeface="Times New Roman" panose="02020603050405020304" pitchFamily="18" charset="0"/>
              </a:rPr>
              <a:t>Further details of the proposed changes can be found within the Detailed Design Change Pack on </a:t>
            </a:r>
            <a:r>
              <a:rPr lang="en-GB" sz="1200" dirty="0">
                <a:ea typeface="Times New Roman" panose="02020603050405020304" pitchFamily="18" charset="0"/>
                <a:cs typeface="Times New Roman" panose="02020603050405020304" pitchFamily="18" charset="0"/>
                <a:hlinkClick r:id="rId2"/>
              </a:rPr>
              <a:t>Xoserve.com</a:t>
            </a:r>
            <a:endParaRPr lang="en-GB" sz="1200" dirty="0">
              <a:effectLst/>
              <a:highlight>
                <a:srgbClr val="FFFF00"/>
              </a:high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16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DE668-F8EC-3E60-880C-5386FDD071D1}"/>
              </a:ext>
            </a:extLst>
          </p:cNvPr>
          <p:cNvSpPr>
            <a:spLocks noGrp="1"/>
          </p:cNvSpPr>
          <p:nvPr>
            <p:ph type="title"/>
          </p:nvPr>
        </p:nvSpPr>
        <p:spPr>
          <a:xfrm>
            <a:off x="457200" y="123478"/>
            <a:ext cx="8229600" cy="1008112"/>
          </a:xfrm>
        </p:spPr>
        <p:txBody>
          <a:bodyPr>
            <a:noAutofit/>
          </a:bodyPr>
          <a:lstStyle/>
          <a:p>
            <a:r>
              <a:rPr lang="en-GB" sz="1600" dirty="0"/>
              <a:t>XRN5658 - </a:t>
            </a:r>
            <a:r>
              <a:rPr lang="en-US" sz="1600" dirty="0"/>
              <a:t>Allocation of LDZ UIG to Shippers Based on a Straight Throughput Method (Mod 0831) and Allocation of LDZ UIG to Shippers (Class 2, 3 and 4) Based on a Straight Throughput Method (Mod 0831A)</a:t>
            </a:r>
            <a:br>
              <a:rPr lang="en-US" sz="1600" dirty="0"/>
            </a:br>
            <a:r>
              <a:rPr lang="en-US" sz="1600" dirty="0"/>
              <a:t>Next Steps</a:t>
            </a:r>
            <a:endParaRPr lang="en-GB" sz="1600" dirty="0"/>
          </a:p>
        </p:txBody>
      </p:sp>
      <p:sp>
        <p:nvSpPr>
          <p:cNvPr id="2" name="TextBox 1">
            <a:extLst>
              <a:ext uri="{FF2B5EF4-FFF2-40B4-BE49-F238E27FC236}">
                <a16:creationId xmlns:a16="http://schemas.microsoft.com/office/drawing/2014/main" id="{33A13030-7C0D-D7AA-1C4E-DF5D31DCB4D6}"/>
              </a:ext>
            </a:extLst>
          </p:cNvPr>
          <p:cNvSpPr txBox="1"/>
          <p:nvPr/>
        </p:nvSpPr>
        <p:spPr>
          <a:xfrm>
            <a:off x="107504" y="1380398"/>
            <a:ext cx="8712968" cy="2637902"/>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GB" sz="1200" dirty="0">
                <a:ea typeface="Times New Roman" panose="02020603050405020304" pitchFamily="18" charset="0"/>
                <a:cs typeface="Times New Roman" panose="02020603050405020304" pitchFamily="18" charset="0"/>
              </a:rPr>
              <a:t>UNC Modification 0831 / 0831A are to be considered by UNC Panel on 17</a:t>
            </a:r>
            <a:r>
              <a:rPr lang="en-GB" sz="1200" baseline="30000" dirty="0">
                <a:ea typeface="Times New Roman" panose="02020603050405020304" pitchFamily="18" charset="0"/>
                <a:cs typeface="Times New Roman" panose="02020603050405020304" pitchFamily="18" charset="0"/>
              </a:rPr>
              <a:t>th</a:t>
            </a:r>
            <a:r>
              <a:rPr lang="en-GB" sz="1200" dirty="0">
                <a:ea typeface="Times New Roman" panose="02020603050405020304" pitchFamily="18" charset="0"/>
                <a:cs typeface="Times New Roman" panose="02020603050405020304" pitchFamily="18" charset="0"/>
              </a:rPr>
              <a:t> August prior to issuing out for consultation </a:t>
            </a:r>
          </a:p>
          <a:p>
            <a:pPr marL="285750" indent="-285750" algn="just">
              <a:lnSpc>
                <a:spcPct val="115000"/>
              </a:lnSpc>
              <a:spcAft>
                <a:spcPts val="1000"/>
              </a:spcAft>
              <a:buFont typeface="Arial" panose="020B0604020202020204" pitchFamily="34" charset="0"/>
              <a:buChar char="•"/>
            </a:pPr>
            <a:r>
              <a:rPr lang="en-GB" sz="1200" dirty="0">
                <a:ea typeface="Times New Roman" panose="02020603050405020304" pitchFamily="18" charset="0"/>
                <a:cs typeface="Times New Roman" panose="02020603050405020304" pitchFamily="18" charset="0"/>
              </a:rPr>
              <a:t>Following UNC Panel decision on 21</a:t>
            </a:r>
            <a:r>
              <a:rPr lang="en-GB" sz="1200" baseline="30000" dirty="0">
                <a:ea typeface="Times New Roman" panose="02020603050405020304" pitchFamily="18" charset="0"/>
                <a:cs typeface="Times New Roman" panose="02020603050405020304" pitchFamily="18" charset="0"/>
              </a:rPr>
              <a:t>st</a:t>
            </a:r>
            <a:r>
              <a:rPr lang="en-GB" sz="1200" dirty="0">
                <a:ea typeface="Times New Roman" panose="02020603050405020304" pitchFamily="18" charset="0"/>
                <a:cs typeface="Times New Roman" panose="02020603050405020304" pitchFamily="18" charset="0"/>
              </a:rPr>
              <a:t> September, both Modifications will be provided to the Authority for a decision </a:t>
            </a:r>
          </a:p>
          <a:p>
            <a:pPr marL="285750" indent="-285750" algn="just">
              <a:lnSpc>
                <a:spcPct val="115000"/>
              </a:lnSpc>
              <a:spcAft>
                <a:spcPts val="1000"/>
              </a:spcAft>
              <a:buFont typeface="Arial" panose="020B0604020202020204" pitchFamily="34" charset="0"/>
              <a:buChar char="•"/>
            </a:pPr>
            <a:r>
              <a:rPr lang="en-US" sz="1200" dirty="0"/>
              <a:t>The timescales for an Authority decision on Modifications’ 0831 and 0831A are currently unknown but are anticipated to be made in 2023</a:t>
            </a:r>
          </a:p>
          <a:p>
            <a:pPr marL="285750" indent="-285750" algn="just">
              <a:lnSpc>
                <a:spcPct val="115000"/>
              </a:lnSpc>
              <a:spcAft>
                <a:spcPts val="1000"/>
              </a:spcAft>
              <a:buFont typeface="Arial" panose="020B0604020202020204" pitchFamily="34" charset="0"/>
              <a:buChar char="•"/>
            </a:pPr>
            <a:r>
              <a:rPr lang="en-US" sz="1200" dirty="0"/>
              <a:t>Changes will only be made if Authority decision confirms approval of the changes proposed in either of the Modifications</a:t>
            </a:r>
          </a:p>
          <a:p>
            <a:pPr marL="285750" indent="-285750" algn="just">
              <a:lnSpc>
                <a:spcPct val="115000"/>
              </a:lnSpc>
              <a:spcAft>
                <a:spcPts val="1000"/>
              </a:spcAft>
              <a:buFont typeface="Arial" panose="020B0604020202020204" pitchFamily="34" charset="0"/>
              <a:buChar char="•"/>
            </a:pPr>
            <a:r>
              <a:rPr lang="en-US" sz="1200" dirty="0"/>
              <a:t>Subject to approval, the go live date must be the 1st day of </a:t>
            </a:r>
            <a:r>
              <a:rPr lang="en-US" sz="1200"/>
              <a:t>a given calendar </a:t>
            </a:r>
            <a:r>
              <a:rPr lang="en-US" sz="1200" dirty="0"/>
              <a:t>month – with CDSP requiring a notice period of approx. 5-6 weeks before the required Implementation Date </a:t>
            </a:r>
          </a:p>
          <a:p>
            <a:pPr marL="285750" indent="-285750" algn="just">
              <a:lnSpc>
                <a:spcPct val="115000"/>
              </a:lnSpc>
              <a:spcAft>
                <a:spcPts val="1000"/>
              </a:spcAft>
              <a:buFont typeface="Arial" panose="020B0604020202020204" pitchFamily="34" charset="0"/>
              <a:buChar char="•"/>
            </a:pPr>
            <a:r>
              <a:rPr lang="en-US" sz="1200" dirty="0"/>
              <a:t>Further communication on implementation activities will be provided to DSC customers and via Change Management Committee following an Authority decision </a:t>
            </a:r>
          </a:p>
        </p:txBody>
      </p:sp>
    </p:spTree>
    <p:extLst>
      <p:ext uri="{BB962C8B-B14F-4D97-AF65-F5344CB8AC3E}">
        <p14:creationId xmlns:p14="http://schemas.microsoft.com/office/powerpoint/2010/main" val="784100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2139702"/>
            <a:ext cx="9144000" cy="971550"/>
          </a:xfrm>
        </p:spPr>
        <p:txBody>
          <a:bodyPr/>
          <a:lstStyle/>
          <a:p>
            <a:r>
              <a:rPr lang="en-GB" dirty="0">
                <a:latin typeface="Nunito Sans" pitchFamily="2" charset="0"/>
              </a:rPr>
              <a:t>4. Release/Project Updates</a:t>
            </a:r>
            <a:endParaRPr lang="en-GB" sz="2800" dirty="0">
              <a:solidFill>
                <a:srgbClr val="3E5AA8"/>
              </a:solidFill>
              <a:latin typeface="Nunito Sans" pitchFamily="2" charset="0"/>
            </a:endParaRPr>
          </a:p>
        </p:txBody>
      </p:sp>
    </p:spTree>
    <p:extLst>
      <p:ext uri="{BB962C8B-B14F-4D97-AF65-F5344CB8AC3E}">
        <p14:creationId xmlns:p14="http://schemas.microsoft.com/office/powerpoint/2010/main" val="635024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Nunito Sans" pitchFamily="2" charset="0"/>
              </a:rPr>
              <a:t>4. Release/Project Updates</a:t>
            </a:r>
          </a:p>
        </p:txBody>
      </p:sp>
      <p:sp>
        <p:nvSpPr>
          <p:cNvPr id="3" name="Subtitle 2"/>
          <p:cNvSpPr>
            <a:spLocks noGrp="1"/>
          </p:cNvSpPr>
          <p:nvPr>
            <p:ph idx="1"/>
          </p:nvPr>
        </p:nvSpPr>
        <p:spPr/>
        <p:txBody>
          <a:bodyPr>
            <a:normAutofit/>
          </a:bodyPr>
          <a:lstStyle/>
          <a:p>
            <a:r>
              <a:rPr lang="en-GB" sz="1800" dirty="0">
                <a:solidFill>
                  <a:schemeClr val="bg2">
                    <a:lumMod val="75000"/>
                  </a:schemeClr>
                </a:solidFill>
                <a:latin typeface="Nunito Sans" pitchFamily="2" charset="0"/>
                <a:cs typeface="Arial"/>
              </a:rPr>
              <a:t>4b. June 23 Major Release</a:t>
            </a:r>
          </a:p>
          <a:p>
            <a:endParaRPr lang="en-GB" sz="1800" dirty="0">
              <a:solidFill>
                <a:schemeClr val="bg2">
                  <a:lumMod val="75000"/>
                </a:schemeClr>
              </a:solidFill>
              <a:latin typeface="Nunito Sans" pitchFamily="2" charset="0"/>
              <a:cs typeface="Arial"/>
            </a:endParaRPr>
          </a:p>
          <a:p>
            <a:r>
              <a:rPr lang="en-GB" sz="1800" dirty="0">
                <a:solidFill>
                  <a:schemeClr val="bg2">
                    <a:lumMod val="75000"/>
                  </a:schemeClr>
                </a:solidFill>
                <a:latin typeface="Nunito Sans" pitchFamily="2" charset="0"/>
                <a:cs typeface="Arial"/>
              </a:rPr>
              <a:t>4c. November 23 Major Release</a:t>
            </a:r>
          </a:p>
          <a:p>
            <a:pPr marL="0" indent="0">
              <a:buNone/>
            </a:pPr>
            <a:endParaRPr lang="en-GB" sz="1800" dirty="0">
              <a:latin typeface="Nunito Sans" pitchFamily="2" charset="0"/>
              <a:cs typeface="Arial"/>
            </a:endParaRPr>
          </a:p>
          <a:p>
            <a:pPr marL="0" indent="0">
              <a:buNone/>
            </a:pPr>
            <a:endParaRPr lang="en-GB" sz="1800" dirty="0">
              <a:latin typeface="Nunito Sans" pitchFamily="2" charset="0"/>
            </a:endParaRPr>
          </a:p>
          <a:p>
            <a:pPr lvl="1">
              <a:buFontTx/>
              <a:buChar char="-"/>
            </a:pPr>
            <a:endParaRPr lang="en-GB" sz="1300" dirty="0"/>
          </a:p>
          <a:p>
            <a:pPr marL="0" indent="0">
              <a:buNone/>
            </a:pPr>
            <a:endParaRPr lang="en-GB" sz="1800" dirty="0"/>
          </a:p>
        </p:txBody>
      </p:sp>
    </p:spTree>
    <p:extLst>
      <p:ext uri="{BB962C8B-B14F-4D97-AF65-F5344CB8AC3E}">
        <p14:creationId xmlns:p14="http://schemas.microsoft.com/office/powerpoint/2010/main" val="363998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a:xfrm>
            <a:off x="457200" y="-74817"/>
            <a:ext cx="8229600" cy="637580"/>
          </a:xfrm>
        </p:spPr>
        <p:txBody>
          <a:bodyPr>
            <a:normAutofit/>
          </a:bodyPr>
          <a:lstStyle/>
          <a:p>
            <a:r>
              <a:rPr lang="en-US" sz="1600">
                <a:latin typeface="Nunito Sans (Headings)"/>
              </a:rPr>
              <a:t>XRN5562 – June 23 Major Release- Status Update</a:t>
            </a:r>
            <a:endParaRPr lang="en-GB" sz="1600">
              <a:latin typeface="Nunito Sans (Headings)"/>
            </a:endParaRPr>
          </a:p>
        </p:txBody>
      </p:sp>
      <p:graphicFrame>
        <p:nvGraphicFramePr>
          <p:cNvPr id="6" name="Content Placeholder 3">
            <a:extLst>
              <a:ext uri="{FF2B5EF4-FFF2-40B4-BE49-F238E27FC236}">
                <a16:creationId xmlns:a16="http://schemas.microsoft.com/office/drawing/2014/main" id="{11E99246-8E70-DADC-B603-604DA5E5DF1D}"/>
              </a:ext>
            </a:extLst>
          </p:cNvPr>
          <p:cNvGraphicFramePr>
            <a:graphicFrameLocks/>
          </p:cNvGraphicFramePr>
          <p:nvPr/>
        </p:nvGraphicFramePr>
        <p:xfrm>
          <a:off x="0" y="407557"/>
          <a:ext cx="9144000" cy="4570072"/>
        </p:xfrm>
        <a:graphic>
          <a:graphicData uri="http://schemas.openxmlformats.org/drawingml/2006/table">
            <a:tbl>
              <a:tblPr firstRow="1" bandRow="1"/>
              <a:tblGrid>
                <a:gridCol w="1481351">
                  <a:extLst>
                    <a:ext uri="{9D8B030D-6E8A-4147-A177-3AD203B41FA5}">
                      <a16:colId xmlns:a16="http://schemas.microsoft.com/office/drawing/2014/main" val="20000"/>
                    </a:ext>
                  </a:extLst>
                </a:gridCol>
                <a:gridCol w="2673351">
                  <a:extLst>
                    <a:ext uri="{9D8B030D-6E8A-4147-A177-3AD203B41FA5}">
                      <a16:colId xmlns:a16="http://schemas.microsoft.com/office/drawing/2014/main" val="1347751506"/>
                    </a:ext>
                  </a:extLst>
                </a:gridCol>
                <a:gridCol w="191403">
                  <a:extLst>
                    <a:ext uri="{9D8B030D-6E8A-4147-A177-3AD203B41FA5}">
                      <a16:colId xmlns:a16="http://schemas.microsoft.com/office/drawing/2014/main" val="20002"/>
                    </a:ext>
                  </a:extLst>
                </a:gridCol>
                <a:gridCol w="2282085">
                  <a:extLst>
                    <a:ext uri="{9D8B030D-6E8A-4147-A177-3AD203B41FA5}">
                      <a16:colId xmlns:a16="http://schemas.microsoft.com/office/drawing/2014/main" val="2880710429"/>
                    </a:ext>
                  </a:extLst>
                </a:gridCol>
                <a:gridCol w="2515810">
                  <a:extLst>
                    <a:ext uri="{9D8B030D-6E8A-4147-A177-3AD203B41FA5}">
                      <a16:colId xmlns:a16="http://schemas.microsoft.com/office/drawing/2014/main" val="20003"/>
                    </a:ext>
                  </a:extLst>
                </a:gridCol>
              </a:tblGrid>
              <a:tr h="264927">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4927">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j-lt"/>
                          <a:cs typeface="Arial"/>
                        </a:rPr>
                        <a:t>Schedule</a:t>
                      </a:r>
                      <a:endParaRPr lang="en-GB">
                        <a:latin typeface="+mj-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j-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j-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extLst>
                  <a:ext uri="{0D108BD9-81ED-4DB2-BD59-A6C34878D82A}">
                    <a16:rowId xmlns:a16="http://schemas.microsoft.com/office/drawing/2014/main" val="10001"/>
                  </a:ext>
                </a:extLst>
              </a:tr>
              <a:tr h="2649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j-lt"/>
                          <a:cs typeface="Arial"/>
                        </a:rPr>
                        <a:t>RAG</a:t>
                      </a:r>
                      <a:r>
                        <a:rPr lang="en-GB" sz="1050" b="1" baseline="0">
                          <a:solidFill>
                            <a:schemeClr val="bg1"/>
                          </a:solidFill>
                          <a:latin typeface="+mj-lt"/>
                          <a:cs typeface="Arial"/>
                        </a:rPr>
                        <a:t> Status</a:t>
                      </a:r>
                      <a:endParaRPr lang="en-GB" sz="1050" b="1">
                        <a:solidFill>
                          <a:schemeClr val="bg1"/>
                        </a:solidFill>
                        <a:latin typeface="+mj-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64927">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a:t>
                      </a:r>
                      <a:r>
                        <a:rPr lang="en-GB" sz="1050" b="1">
                          <a:solidFill>
                            <a:schemeClr val="bg1"/>
                          </a:solidFill>
                          <a:latin typeface="+mj-lt"/>
                          <a:cs typeface="Arial"/>
                        </a:rPr>
                        <a:t>Status</a:t>
                      </a:r>
                      <a:r>
                        <a:rPr lang="en-GB" sz="1050" b="1" baseline="0">
                          <a:solidFill>
                            <a:schemeClr val="bg1"/>
                          </a:solidFill>
                          <a:latin typeface="+mj-lt"/>
                          <a:cs typeface="Arial"/>
                        </a:rPr>
                        <a:t> Justification</a:t>
                      </a:r>
                      <a:endParaRPr lang="en-GB">
                        <a:latin typeface="+mj-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956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mj-lt"/>
                          <a:ea typeface="+mn-ea"/>
                          <a:cs typeface="Arial"/>
                        </a:rPr>
                        <a:t>Schedule</a:t>
                      </a:r>
                    </a:p>
                    <a:p>
                      <a:pPr algn="ctr"/>
                      <a:endParaRPr lang="en-GB" sz="1050" b="1" baseline="0">
                        <a:solidFill>
                          <a:schemeClr val="bg1"/>
                        </a:solidFill>
                        <a:latin typeface="+mn-lt"/>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2">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US" sz="700" b="0" i="0" u="none" strike="noStrike" kern="0" cap="none" spc="0" normalizeH="0" baseline="0" dirty="0">
                          <a:ln>
                            <a:noFill/>
                          </a:ln>
                          <a:solidFill>
                            <a:srgbClr val="F5F5F5">
                              <a:lumMod val="10000"/>
                            </a:srgbClr>
                          </a:solidFill>
                          <a:effectLst/>
                          <a:uLnTx/>
                          <a:uFillTx/>
                          <a:latin typeface="+mj-lt"/>
                          <a:ea typeface="+mn-ea"/>
                          <a:cs typeface="Poppins"/>
                        </a:rPr>
                        <a:t>Overall release is tracking on target; Green, </a:t>
                      </a:r>
                      <a:r>
                        <a:rPr kumimoji="0" lang="en-GB" sz="700" b="0" i="0" u="none" strike="noStrike" kern="0" cap="none" spc="0" normalizeH="0" baseline="0" dirty="0">
                          <a:ln>
                            <a:noFill/>
                          </a:ln>
                          <a:solidFill>
                            <a:srgbClr val="F5F5F5">
                              <a:lumMod val="10000"/>
                            </a:srgbClr>
                          </a:solidFill>
                          <a:effectLst/>
                          <a:uLnTx/>
                          <a:uFillTx/>
                          <a:latin typeface="+mj-lt"/>
                          <a:ea typeface="+mn-ea"/>
                          <a:cs typeface="Poppins"/>
                        </a:rPr>
                        <a:t>implementation was completed successfully on 24/06. The project has now entered the post implementation support (PIS) period, planned to complete on 28/07.</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700" b="0" i="0" u="none" strike="noStrike" kern="0" cap="none" spc="0" normalizeH="0" baseline="0" dirty="0">
                        <a:ln>
                          <a:noFill/>
                        </a:ln>
                        <a:solidFill>
                          <a:srgbClr val="F5F5F5">
                            <a:lumMod val="10000"/>
                          </a:srgbClr>
                        </a:solidFill>
                        <a:effectLst/>
                        <a:uLnTx/>
                        <a:uFillTx/>
                        <a:latin typeface="+mj-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700" b="1" i="0" u="none" strike="noStrike" kern="0" cap="none" spc="0" normalizeH="0" baseline="0" dirty="0">
                          <a:ln>
                            <a:noFill/>
                          </a:ln>
                          <a:solidFill>
                            <a:srgbClr val="F5F5F5">
                              <a:lumMod val="10000"/>
                            </a:srgbClr>
                          </a:solidFill>
                          <a:effectLst/>
                          <a:uLnTx/>
                          <a:uFillTx/>
                          <a:latin typeface="+mj-lt"/>
                          <a:ea typeface="+mn-ea"/>
                          <a:cs typeface="Poppins"/>
                        </a:rPr>
                        <a:t>Progress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0" cap="none" spc="0" normalizeH="0" baseline="0" dirty="0">
                          <a:ln>
                            <a:noFill/>
                          </a:ln>
                          <a:solidFill>
                            <a:srgbClr val="F5F5F5">
                              <a:lumMod val="10000"/>
                            </a:srgbClr>
                          </a:solidFill>
                          <a:effectLst/>
                          <a:uLnTx/>
                          <a:uFillTx/>
                          <a:latin typeface="+mj-lt"/>
                          <a:ea typeface="+mn-ea"/>
                          <a:cs typeface="Poppins"/>
                        </a:rPr>
                        <a:t>First usage evidence review and approval for XRN4990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0" cap="none" spc="0" normalizeH="0" baseline="0" dirty="0">
                          <a:ln>
                            <a:noFill/>
                          </a:ln>
                          <a:solidFill>
                            <a:srgbClr val="F5F5F5">
                              <a:lumMod val="10000"/>
                            </a:srgbClr>
                          </a:solidFill>
                          <a:effectLst/>
                          <a:uLnTx/>
                          <a:uFillTx/>
                          <a:latin typeface="+mn-lt"/>
                          <a:ea typeface="+mn-ea"/>
                          <a:cs typeface="Poppins"/>
                        </a:rPr>
                        <a:t>First usage evidence approval for XRN5091 on track and due 27/07</a:t>
                      </a:r>
                      <a:endParaRPr kumimoji="0" lang="en-US" sz="700" b="0" i="0" u="none" strike="noStrike" kern="0" cap="none" spc="0" normalizeH="0" baseline="0" dirty="0">
                        <a:ln>
                          <a:noFill/>
                        </a:ln>
                        <a:solidFill>
                          <a:srgbClr val="F5F5F5">
                            <a:lumMod val="10000"/>
                          </a:srgbClr>
                        </a:solidFill>
                        <a:effectLst/>
                        <a:uLnTx/>
                        <a:uFillTx/>
                        <a:latin typeface="+mj-lt"/>
                        <a:ea typeface="+mn-ea"/>
                        <a:cs typeface="Poppi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0" cap="none" spc="0" normalizeH="0" baseline="0" dirty="0">
                          <a:ln>
                            <a:noFill/>
                          </a:ln>
                          <a:solidFill>
                            <a:srgbClr val="F5F5F5">
                              <a:lumMod val="10000"/>
                            </a:srgbClr>
                          </a:solidFill>
                          <a:effectLst/>
                          <a:uLnTx/>
                          <a:uFillTx/>
                          <a:latin typeface="+mj-lt"/>
                          <a:ea typeface="+mn-ea"/>
                          <a:cs typeface="Poppins"/>
                        </a:rPr>
                        <a:t>Update of all documentation for handover completed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0" cap="none" spc="0" normalizeH="0" baseline="0" dirty="0">
                          <a:ln>
                            <a:noFill/>
                          </a:ln>
                          <a:solidFill>
                            <a:srgbClr val="F5F5F5">
                              <a:lumMod val="10000"/>
                            </a:srgbClr>
                          </a:solidFill>
                          <a:effectLst/>
                          <a:uLnTx/>
                          <a:uFillTx/>
                          <a:latin typeface="+mj-lt"/>
                          <a:ea typeface="+mn-ea"/>
                          <a:cs typeface="Poppins"/>
                        </a:rPr>
                        <a:t>Release closedown document update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0" cap="none" spc="0" normalizeH="0" baseline="0" dirty="0">
                          <a:ln>
                            <a:noFill/>
                          </a:ln>
                          <a:solidFill>
                            <a:srgbClr val="F5F5F5">
                              <a:lumMod val="10000"/>
                            </a:srgbClr>
                          </a:solidFill>
                          <a:effectLst/>
                          <a:uLnTx/>
                          <a:uFillTx/>
                          <a:latin typeface="+mj-lt"/>
                          <a:ea typeface="+mn-ea"/>
                          <a:cs typeface="Poppins"/>
                        </a:rPr>
                        <a:t>PIS exit go/no go meeting arranged for 28/07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0" cap="none" spc="0" normalizeH="0" baseline="0" dirty="0">
                          <a:ln>
                            <a:noFill/>
                          </a:ln>
                          <a:solidFill>
                            <a:srgbClr val="F5F5F5">
                              <a:lumMod val="10000"/>
                            </a:srgbClr>
                          </a:solidFill>
                          <a:effectLst/>
                          <a:uLnTx/>
                          <a:uFillTx/>
                          <a:latin typeface="+mj-lt"/>
                          <a:ea typeface="+mn-ea"/>
                          <a:cs typeface="Poppins"/>
                        </a:rPr>
                        <a:t>Change close down report to </a:t>
                      </a:r>
                      <a:r>
                        <a:rPr kumimoji="0" lang="en-US" sz="700" b="0" i="0" u="none" strike="noStrike" kern="0" cap="none" spc="0" normalizeH="0" baseline="0">
                          <a:ln>
                            <a:noFill/>
                          </a:ln>
                          <a:solidFill>
                            <a:srgbClr val="F5F5F5">
                              <a:lumMod val="10000"/>
                            </a:srgbClr>
                          </a:solidFill>
                          <a:effectLst/>
                          <a:uLnTx/>
                          <a:uFillTx/>
                          <a:latin typeface="+mj-lt"/>
                          <a:ea typeface="+mn-ea"/>
                          <a:cs typeface="Poppins"/>
                        </a:rPr>
                        <a:t>be delivered 31/08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0" cap="none" spc="0" normalizeH="0" baseline="0" dirty="0">
                        <a:ln>
                          <a:noFill/>
                        </a:ln>
                        <a:solidFill>
                          <a:srgbClr val="F5F5F5">
                            <a:lumMod val="10000"/>
                          </a:srgbClr>
                        </a:solidFill>
                        <a:effectLst/>
                        <a:uLnTx/>
                        <a:uFillTx/>
                        <a:latin typeface="+mj-lt"/>
                        <a:ea typeface="+mn-ea"/>
                        <a:cs typeface="Poppi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0" cap="none" spc="0" normalizeH="0" baseline="0" dirty="0">
                        <a:ln>
                          <a:noFill/>
                        </a:ln>
                        <a:solidFill>
                          <a:srgbClr val="F5F5F5">
                            <a:lumMod val="10000"/>
                          </a:srgbClr>
                        </a:solidFill>
                        <a:effectLst/>
                        <a:uLnTx/>
                        <a:uFillTx/>
                        <a:latin typeface="+mj-lt"/>
                        <a:ea typeface="+mn-ea"/>
                        <a:cs typeface="Poppi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b="1" i="0" u="none" strike="noStrike" kern="1200" cap="none" normalizeH="0" baseline="0" dirty="0">
                        <a:ln>
                          <a:noFill/>
                        </a:ln>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700" b="1" i="0" u="none" strike="noStrike" kern="0" cap="none" spc="0" normalizeH="0" baseline="0" dirty="0">
                          <a:ln>
                            <a:noFill/>
                          </a:ln>
                          <a:solidFill>
                            <a:srgbClr val="F5F5F5">
                              <a:lumMod val="10000"/>
                            </a:srgbClr>
                          </a:solidFill>
                          <a:effectLst/>
                          <a:uLnTx/>
                          <a:uFillTx/>
                          <a:latin typeface="+mj-lt"/>
                          <a:ea typeface="+mn-ea"/>
                          <a:cs typeface="Poppins"/>
                        </a:rPr>
                        <a:t>Decision in August </a:t>
                      </a:r>
                      <a:r>
                        <a:rPr kumimoji="0" lang="en-GB" sz="700" b="1" i="0" u="none" strike="noStrike" kern="0" cap="none" spc="0" normalizeH="0" baseline="0" dirty="0" err="1">
                          <a:ln>
                            <a:noFill/>
                          </a:ln>
                          <a:solidFill>
                            <a:srgbClr val="F5F5F5">
                              <a:lumMod val="10000"/>
                            </a:srgbClr>
                          </a:solidFill>
                          <a:effectLst/>
                          <a:uLnTx/>
                          <a:uFillTx/>
                          <a:latin typeface="+mj-lt"/>
                          <a:ea typeface="+mn-ea"/>
                          <a:cs typeface="Poppins"/>
                        </a:rPr>
                        <a:t>ChMC</a:t>
                      </a:r>
                      <a:r>
                        <a:rPr kumimoji="0" lang="en-GB" sz="700" b="0" i="0" u="none" strike="noStrike" kern="0" cap="none" spc="0" normalizeH="0" baseline="0" dirty="0">
                          <a:ln>
                            <a:noFill/>
                          </a:ln>
                          <a:solidFill>
                            <a:srgbClr val="F5F5F5">
                              <a:lumMod val="10000"/>
                            </a:srgbClr>
                          </a:solidFill>
                          <a:effectLst/>
                          <a:uLnTx/>
                          <a:uFillTx/>
                          <a:latin typeface="+mj-lt"/>
                          <a:ea typeface="+mn-ea"/>
                          <a:cs typeface="Poppins"/>
                        </a:rPr>
                        <a:t>: No decision required</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defTabSz="914400" rtl="0" eaLnBrk="1" latinLnBrk="0" hangingPunct="1">
                        <a:buFont typeface="Arial" panose="020B0604020202020204" pitchFamily="34" charset="0"/>
                        <a:buNone/>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indent="-171450" algn="l" defTabSz="914400" rtl="0" eaLnBrk="1" latinLnBrk="0" hangingPunct="1">
                        <a:buFont typeface="Arial" panose="020B0604020202020204" pitchFamily="34" charset="0"/>
                        <a:buChar char="•"/>
                      </a:pPr>
                      <a:endParaRPr lang="en-US" sz="700" b="0" kern="1200" baseline="0">
                        <a:solidFill>
                          <a:srgbClr val="000000"/>
                        </a:solidFill>
                        <a:latin typeface="+mj-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pPr>
                      <a:endParaRPr lang="en-GB"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endParaRPr lang="en-GB"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endParaRPr lang="en-GB"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endParaRPr lang="en-US" sz="700" b="0" kern="1200" baseline="0">
                        <a:solidFill>
                          <a:srgbClr val="000000"/>
                        </a:solidFill>
                        <a:latin typeface="+mj-lt"/>
                        <a:ea typeface="+mn-ea"/>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 typeface="Arial" panose="020B0604020202020204" pitchFamily="34" charset="0"/>
                        <a:buNone/>
                      </a:pPr>
                      <a:r>
                        <a:rPr lang="en-US" sz="700" b="0" kern="1200" baseline="0">
                          <a:solidFill>
                            <a:srgbClr val="000000"/>
                          </a:solidFill>
                          <a:latin typeface="+mj-lt"/>
                          <a:ea typeface="+mn-ea"/>
                          <a:cs typeface="Arial" panose="020B0604020202020204" pitchFamily="34" charset="0"/>
                        </a:rPr>
                        <a:t>Implementation completed on 24</a:t>
                      </a:r>
                      <a:r>
                        <a:rPr lang="en-US" sz="700" b="0" kern="1200" baseline="30000">
                          <a:solidFill>
                            <a:srgbClr val="000000"/>
                          </a:solidFill>
                          <a:latin typeface="+mj-lt"/>
                          <a:ea typeface="+mn-ea"/>
                          <a:cs typeface="Arial" panose="020B0604020202020204" pitchFamily="34" charset="0"/>
                        </a:rPr>
                        <a:t>th</a:t>
                      </a:r>
                      <a:r>
                        <a:rPr lang="en-US" sz="700" b="0" kern="1200" baseline="0">
                          <a:solidFill>
                            <a:srgbClr val="000000"/>
                          </a:solidFill>
                          <a:latin typeface="+mj-lt"/>
                          <a:ea typeface="+mn-ea"/>
                          <a:cs typeface="Arial" panose="020B0604020202020204" pitchFamily="34" charset="0"/>
                        </a:rPr>
                        <a:t> June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9230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mj-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a:ln>
                            <a:noFill/>
                          </a:ln>
                          <a:solidFill>
                            <a:srgbClr val="FFC000"/>
                          </a:solidFill>
                          <a:effectLst/>
                          <a:uLnTx/>
                          <a:uFillTx/>
                          <a:latin typeface="+mj-lt"/>
                          <a:ea typeface="+mn-ea"/>
                          <a:cs typeface="Poppins"/>
                        </a:rPr>
                        <a:t>Medium</a:t>
                      </a:r>
                      <a:r>
                        <a:rPr kumimoji="0" lang="en-US" sz="700" b="0" i="0" u="none" strike="noStrike" kern="0" cap="none" spc="0" normalizeH="0" baseline="0">
                          <a:ln>
                            <a:noFill/>
                          </a:ln>
                          <a:solidFill>
                            <a:srgbClr val="F5F5F5">
                              <a:lumMod val="10000"/>
                            </a:srgbClr>
                          </a:solidFill>
                          <a:effectLst/>
                          <a:uLnTx/>
                          <a:uFillTx/>
                          <a:latin typeface="+mj-lt"/>
                          <a:ea typeface="+mn-ea"/>
                          <a:cs typeface="Poppins"/>
                        </a:rPr>
                        <a:t> 67703 There is a risk that all the 1</a:t>
                      </a:r>
                      <a:r>
                        <a:rPr kumimoji="0" lang="en-US" sz="700" b="0" i="0" u="none" strike="noStrike" kern="0" cap="none" spc="0" normalizeH="0" baseline="30000">
                          <a:ln>
                            <a:noFill/>
                          </a:ln>
                          <a:solidFill>
                            <a:srgbClr val="F5F5F5">
                              <a:lumMod val="10000"/>
                            </a:srgbClr>
                          </a:solidFill>
                          <a:effectLst/>
                          <a:uLnTx/>
                          <a:uFillTx/>
                          <a:latin typeface="+mj-lt"/>
                          <a:ea typeface="+mn-ea"/>
                          <a:cs typeface="Poppins"/>
                        </a:rPr>
                        <a:t>st</a:t>
                      </a:r>
                      <a:r>
                        <a:rPr kumimoji="0" lang="en-US" sz="700" b="0" i="0" u="none" strike="noStrike" kern="0" cap="none" spc="0" normalizeH="0" baseline="0">
                          <a:ln>
                            <a:noFill/>
                          </a:ln>
                          <a:solidFill>
                            <a:srgbClr val="F5F5F5">
                              <a:lumMod val="10000"/>
                            </a:srgbClr>
                          </a:solidFill>
                          <a:effectLst/>
                          <a:uLnTx/>
                          <a:uFillTx/>
                          <a:latin typeface="+mj-lt"/>
                          <a:ea typeface="+mn-ea"/>
                          <a:cs typeface="Poppins"/>
                        </a:rPr>
                        <a:t> usage scenarios might not occur during the PIS period and therefore first usage evidence will be unavailable for such scenarios. </a:t>
                      </a:r>
                      <a:r>
                        <a:rPr kumimoji="0" lang="en-US" sz="700" b="1" i="0" u="none" strike="noStrike" kern="0" cap="none" spc="0" normalizeH="0" baseline="0">
                          <a:ln>
                            <a:noFill/>
                          </a:ln>
                          <a:solidFill>
                            <a:schemeClr val="accent2">
                              <a:lumMod val="50000"/>
                            </a:schemeClr>
                          </a:solidFill>
                          <a:effectLst/>
                          <a:uLnTx/>
                          <a:uFillTx/>
                          <a:latin typeface="+mj-lt"/>
                          <a:ea typeface="+mn-ea"/>
                          <a:cs typeface="Poppins"/>
                        </a:rPr>
                        <a:t>Mitigation Action  </a:t>
                      </a:r>
                      <a:r>
                        <a:rPr kumimoji="0" lang="en-US" sz="700" b="0" i="0" u="none" strike="noStrike" kern="0" cap="none" spc="0" normalizeH="0" baseline="0">
                          <a:ln>
                            <a:noFill/>
                          </a:ln>
                          <a:solidFill>
                            <a:srgbClr val="F5F5F5">
                              <a:lumMod val="10000"/>
                            </a:srgbClr>
                          </a:solidFill>
                          <a:effectLst/>
                          <a:uLnTx/>
                          <a:uFillTx/>
                          <a:latin typeface="+mj-lt"/>
                          <a:ea typeface="+mn-ea"/>
                          <a:cs typeface="Poppins"/>
                        </a:rPr>
                        <a:t>- </a:t>
                      </a:r>
                      <a:r>
                        <a:rPr kumimoji="0" lang="en-GB" sz="700" b="0" i="0" u="none" strike="noStrike" kern="0" cap="none" spc="0" normalizeH="0" baseline="0">
                          <a:ln>
                            <a:noFill/>
                          </a:ln>
                          <a:solidFill>
                            <a:srgbClr val="F5F5F5">
                              <a:lumMod val="10000"/>
                            </a:srgbClr>
                          </a:solidFill>
                          <a:effectLst/>
                          <a:uLnTx/>
                          <a:uFillTx/>
                          <a:latin typeface="+mj-lt"/>
                          <a:ea typeface="+mn-ea"/>
                          <a:cs typeface="Poppins"/>
                        </a:rPr>
                        <a:t>Agreed with BPCs that UAT evidence will be provided for any scenarios that have not occurred during PIS.</a:t>
                      </a:r>
                      <a:r>
                        <a:rPr kumimoji="0" lang="en-US" sz="700" b="0" i="0" u="none" strike="noStrike" kern="0" cap="none" spc="0" normalizeH="0" baseline="0">
                          <a:ln>
                            <a:noFill/>
                          </a:ln>
                          <a:solidFill>
                            <a:srgbClr val="F5F5F5">
                              <a:lumMod val="10000"/>
                            </a:srgbClr>
                          </a:solidFill>
                          <a:effectLst/>
                          <a:uLnTx/>
                          <a:uFillTx/>
                          <a:latin typeface="+mj-lt"/>
                          <a:ea typeface="+mn-ea"/>
                          <a:cs typeface="Poppins"/>
                        </a:rPr>
                        <a: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649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mn-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algn="l"/>
                      <a:r>
                        <a:rPr lang="en-US" sz="700" b="0" i="0" u="none" strike="noStrike" kern="1200" noProof="0">
                          <a:solidFill>
                            <a:srgbClr val="000000"/>
                          </a:solidFill>
                          <a:effectLst/>
                          <a:latin typeface="+mj-lt"/>
                        </a:rPr>
                        <a:t>Forecast to complete delivery against approved BER </a:t>
                      </a:r>
                      <a:endParaRPr lang="en-GB" sz="700" b="1" baseline="0">
                        <a:solidFill>
                          <a:srgbClr val="000000"/>
                        </a:solidFill>
                        <a:latin typeface="+mj-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26757">
                <a:tc>
                  <a:txBody>
                    <a:bodyPr/>
                    <a:lstStyle/>
                    <a:p>
                      <a:pPr algn="ctr"/>
                      <a:r>
                        <a:rPr lang="en-GB" sz="1050" b="1" baseline="0">
                          <a:solidFill>
                            <a:schemeClr val="bg1"/>
                          </a:solidFill>
                          <a:latin typeface="+mn-lt"/>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gridSpan="4">
                  <a:txBody>
                    <a:bodyPr/>
                    <a:lstStyle/>
                    <a:p>
                      <a:pPr rtl="0" fontAlgn="base"/>
                      <a:r>
                        <a:rPr lang="en-US" sz="700" b="0" i="0" u="none" strike="noStrike" kern="1200" dirty="0">
                          <a:solidFill>
                            <a:srgbClr val="000000"/>
                          </a:solidFill>
                          <a:effectLst/>
                          <a:latin typeface="+mj-lt"/>
                          <a:ea typeface="+mn-ea"/>
                          <a:cs typeface="+mn-cs"/>
                        </a:rPr>
                        <a:t>XRN5091 - Deferral of creation of Class change reads at transfer of ownership</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j-lt"/>
                          <a:ea typeface="+mn-ea"/>
                          <a:cs typeface="+mn-cs"/>
                        </a:rPr>
                        <a:t>XRN4990 - Biomethane Sites with Reduced Propane Injection​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5" name="Group 4">
            <a:extLst>
              <a:ext uri="{FF2B5EF4-FFF2-40B4-BE49-F238E27FC236}">
                <a16:creationId xmlns:a16="http://schemas.microsoft.com/office/drawing/2014/main" id="{F319A9DA-3D94-144E-B2A7-B37DFA98E6CC}"/>
              </a:ext>
            </a:extLst>
          </p:cNvPr>
          <p:cNvGrpSpPr/>
          <p:nvPr/>
        </p:nvGrpSpPr>
        <p:grpSpPr>
          <a:xfrm>
            <a:off x="4795522" y="2687639"/>
            <a:ext cx="2861652" cy="200055"/>
            <a:chOff x="4309575" y="3517379"/>
            <a:chExt cx="2861652" cy="200055"/>
          </a:xfrm>
        </p:grpSpPr>
        <p:grpSp>
          <p:nvGrpSpPr>
            <p:cNvPr id="7" name="Group 6">
              <a:extLst>
                <a:ext uri="{FF2B5EF4-FFF2-40B4-BE49-F238E27FC236}">
                  <a16:creationId xmlns:a16="http://schemas.microsoft.com/office/drawing/2014/main" id="{2AE9A869-F135-F66E-5C39-7D6C7F480BF5}"/>
                </a:ext>
              </a:extLst>
            </p:cNvPr>
            <p:cNvGrpSpPr/>
            <p:nvPr/>
          </p:nvGrpSpPr>
          <p:grpSpPr>
            <a:xfrm>
              <a:off x="4309575" y="3517379"/>
              <a:ext cx="741910" cy="200055"/>
              <a:chOff x="4089862" y="3477140"/>
              <a:chExt cx="741910" cy="200055"/>
            </a:xfrm>
          </p:grpSpPr>
          <p:sp>
            <p:nvSpPr>
              <p:cNvPr id="17" name="Oval 16">
                <a:extLst>
                  <a:ext uri="{FF2B5EF4-FFF2-40B4-BE49-F238E27FC236}">
                    <a16:creationId xmlns:a16="http://schemas.microsoft.com/office/drawing/2014/main" id="{A2E037A5-2243-89AD-87F2-2FE9909A5DDF}"/>
                  </a:ext>
                </a:extLst>
              </p:cNvPr>
              <p:cNvSpPr/>
              <p:nvPr/>
            </p:nvSpPr>
            <p:spPr>
              <a:xfrm>
                <a:off x="4089862" y="3562003"/>
                <a:ext cx="54033" cy="45719"/>
              </a:xfrm>
              <a:prstGeom prst="ellipse">
                <a:avLst/>
              </a:prstGeom>
              <a:solidFill>
                <a:sysClr val="windowText" lastClr="000000"/>
              </a:solidFill>
              <a:ln w="25400" cap="flat" cmpd="sng" algn="ctr">
                <a:solidFill>
                  <a:srgbClr val="3E5AA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7432D6A2-B1BE-4C57-F75F-2C7E9B52DE37}"/>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Complete</a:t>
                </a:r>
              </a:p>
            </p:txBody>
          </p:sp>
        </p:grpSp>
        <p:grpSp>
          <p:nvGrpSpPr>
            <p:cNvPr id="8" name="Group 7">
              <a:extLst>
                <a:ext uri="{FF2B5EF4-FFF2-40B4-BE49-F238E27FC236}">
                  <a16:creationId xmlns:a16="http://schemas.microsoft.com/office/drawing/2014/main" id="{505F0D84-38A9-9F7B-B15A-DD99225E4760}"/>
                </a:ext>
              </a:extLst>
            </p:cNvPr>
            <p:cNvGrpSpPr/>
            <p:nvPr/>
          </p:nvGrpSpPr>
          <p:grpSpPr>
            <a:xfrm>
              <a:off x="5080579" y="3517379"/>
              <a:ext cx="741910" cy="200055"/>
              <a:chOff x="4089862" y="3477140"/>
              <a:chExt cx="741910" cy="200055"/>
            </a:xfrm>
          </p:grpSpPr>
          <p:sp>
            <p:nvSpPr>
              <p:cNvPr id="15" name="Oval 14">
                <a:extLst>
                  <a:ext uri="{FF2B5EF4-FFF2-40B4-BE49-F238E27FC236}">
                    <a16:creationId xmlns:a16="http://schemas.microsoft.com/office/drawing/2014/main" id="{126E6969-2E8A-8378-ED0A-3E19FBD3E009}"/>
                  </a:ext>
                </a:extLst>
              </p:cNvPr>
              <p:cNvSpPr/>
              <p:nvPr/>
            </p:nvSpPr>
            <p:spPr>
              <a:xfrm>
                <a:off x="4089862" y="3562003"/>
                <a:ext cx="54033" cy="45719"/>
              </a:xfrm>
              <a:prstGeom prst="ellipse">
                <a:avLst/>
              </a:prstGeom>
              <a:solidFill>
                <a:srgbClr val="92D050"/>
              </a:solidFill>
              <a:ln w="25400" cap="flat" cmpd="sng" algn="ctr">
                <a:solidFill>
                  <a:srgbClr val="9CCB3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B81BDEAA-E26E-C435-72B8-FA88E6D6DF29}"/>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On Track</a:t>
                </a:r>
              </a:p>
            </p:txBody>
          </p:sp>
        </p:grpSp>
        <p:grpSp>
          <p:nvGrpSpPr>
            <p:cNvPr id="9" name="Group 8">
              <a:extLst>
                <a:ext uri="{FF2B5EF4-FFF2-40B4-BE49-F238E27FC236}">
                  <a16:creationId xmlns:a16="http://schemas.microsoft.com/office/drawing/2014/main" id="{622582E6-D5E5-0954-9EBD-A9492F144C34}"/>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D8AFBA22-54A7-1DA2-F314-6B56BED7AA7E}"/>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1A7AA345-26B3-9D7F-1899-EF87BF463EA9}"/>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At Risk</a:t>
                </a:r>
              </a:p>
            </p:txBody>
          </p:sp>
        </p:grpSp>
        <p:grpSp>
          <p:nvGrpSpPr>
            <p:cNvPr id="10" name="Group 9">
              <a:extLst>
                <a:ext uri="{FF2B5EF4-FFF2-40B4-BE49-F238E27FC236}">
                  <a16:creationId xmlns:a16="http://schemas.microsoft.com/office/drawing/2014/main" id="{37190632-7CA2-2F8E-F8C4-304A549109B2}"/>
                </a:ext>
              </a:extLst>
            </p:cNvPr>
            <p:cNvGrpSpPr/>
            <p:nvPr/>
          </p:nvGrpSpPr>
          <p:grpSpPr>
            <a:xfrm>
              <a:off x="6429317" y="3517379"/>
              <a:ext cx="741910" cy="200055"/>
              <a:chOff x="4089862" y="3477140"/>
              <a:chExt cx="741910" cy="200055"/>
            </a:xfrm>
          </p:grpSpPr>
          <p:sp>
            <p:nvSpPr>
              <p:cNvPr id="11" name="Oval 10">
                <a:extLst>
                  <a:ext uri="{FF2B5EF4-FFF2-40B4-BE49-F238E27FC236}">
                    <a16:creationId xmlns:a16="http://schemas.microsoft.com/office/drawing/2014/main" id="{5CEF1D19-5A73-E070-CB78-3B05F22C67A5}"/>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2705E117-E354-CD0D-15B6-C5223067F470}"/>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prstClr val="black"/>
                    </a:solidFill>
                    <a:effectLst/>
                    <a:uLnTx/>
                    <a:uFillTx/>
                    <a:latin typeface="Nunito Sans"/>
                    <a:ea typeface="+mn-ea"/>
                    <a:cs typeface="+mn-cs"/>
                  </a:rPr>
                  <a:t>Overdue</a:t>
                </a:r>
              </a:p>
            </p:txBody>
          </p:sp>
        </p:grpSp>
      </p:grpSp>
      <p:sp>
        <p:nvSpPr>
          <p:cNvPr id="19" name="TextBox 18">
            <a:extLst>
              <a:ext uri="{FF2B5EF4-FFF2-40B4-BE49-F238E27FC236}">
                <a16:creationId xmlns:a16="http://schemas.microsoft.com/office/drawing/2014/main" id="{EDA08735-22EC-FFB1-EF86-D859C1E3B3EB}"/>
              </a:ext>
            </a:extLst>
          </p:cNvPr>
          <p:cNvSpPr txBox="1"/>
          <p:nvPr/>
        </p:nvSpPr>
        <p:spPr>
          <a:xfrm>
            <a:off x="0" y="4977629"/>
            <a:ext cx="1471878" cy="20005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D3E61"/>
                </a:solidFill>
                <a:effectLst/>
                <a:uLnTx/>
                <a:uFillTx/>
                <a:latin typeface="Nunito Sans"/>
                <a:ea typeface="+mn-ea"/>
                <a:cs typeface="+mn-cs"/>
              </a:rPr>
              <a:t>Slide updated on 25</a:t>
            </a:r>
            <a:r>
              <a:rPr kumimoji="0" lang="en-GB" sz="700" b="0" i="0" u="none" strike="noStrike" kern="1200" cap="none" spc="0" normalizeH="0" baseline="30000" noProof="0" dirty="0">
                <a:ln>
                  <a:noFill/>
                </a:ln>
                <a:solidFill>
                  <a:srgbClr val="1D3E61"/>
                </a:solidFill>
                <a:effectLst/>
                <a:uLnTx/>
                <a:uFillTx/>
                <a:latin typeface="Nunito Sans"/>
                <a:ea typeface="+mn-ea"/>
                <a:cs typeface="+mn-cs"/>
              </a:rPr>
              <a:t>th</a:t>
            </a:r>
            <a:r>
              <a:rPr kumimoji="0" lang="en-GB" sz="700" b="0" i="0" u="none" strike="noStrike" kern="1200" cap="none" spc="0" normalizeH="0" baseline="0" noProof="0" dirty="0">
                <a:ln>
                  <a:noFill/>
                </a:ln>
                <a:solidFill>
                  <a:srgbClr val="1D3E61"/>
                </a:solidFill>
                <a:effectLst/>
                <a:uLnTx/>
                <a:uFillTx/>
                <a:latin typeface="Nunito Sans"/>
                <a:ea typeface="+mn-ea"/>
                <a:cs typeface="+mn-cs"/>
              </a:rPr>
              <a:t> July 2023</a:t>
            </a:r>
            <a:endParaRPr kumimoji="0" lang="en-GB" sz="1800" b="0" i="0" u="none" strike="noStrike" kern="1200" cap="none" spc="0" normalizeH="0" baseline="0" noProof="0" dirty="0">
              <a:ln>
                <a:noFill/>
              </a:ln>
              <a:solidFill>
                <a:srgbClr val="1D3E61"/>
              </a:solidFill>
              <a:effectLst/>
              <a:uLnTx/>
              <a:uFillTx/>
              <a:latin typeface="Nunito Sans"/>
              <a:ea typeface="+mn-ea"/>
              <a:cs typeface="+mn-cs"/>
            </a:endParaRPr>
          </a:p>
        </p:txBody>
      </p:sp>
      <p:pic>
        <p:nvPicPr>
          <p:cNvPr id="4" name="Picture 3">
            <a:extLst>
              <a:ext uri="{FF2B5EF4-FFF2-40B4-BE49-F238E27FC236}">
                <a16:creationId xmlns:a16="http://schemas.microsoft.com/office/drawing/2014/main" id="{91739F2F-6E3A-8FD8-8A6D-A1F5632175F1}"/>
              </a:ext>
            </a:extLst>
          </p:cNvPr>
          <p:cNvPicPr>
            <a:picLocks noChangeAspect="1"/>
          </p:cNvPicPr>
          <p:nvPr/>
        </p:nvPicPr>
        <p:blipFill>
          <a:blip r:embed="rId3"/>
          <a:stretch>
            <a:fillRect/>
          </a:stretch>
        </p:blipFill>
        <p:spPr>
          <a:xfrm>
            <a:off x="4458788" y="1574315"/>
            <a:ext cx="4572001" cy="1113324"/>
          </a:xfrm>
          <a:prstGeom prst="rect">
            <a:avLst/>
          </a:prstGeom>
        </p:spPr>
      </p:pic>
    </p:spTree>
    <p:extLst>
      <p:ext uri="{BB962C8B-B14F-4D97-AF65-F5344CB8AC3E}">
        <p14:creationId xmlns:p14="http://schemas.microsoft.com/office/powerpoint/2010/main" val="2162940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AC14-A788-4BAF-A545-1E87CADA7CD7}"/>
              </a:ext>
            </a:extLst>
          </p:cNvPr>
          <p:cNvSpPr>
            <a:spLocks noGrp="1"/>
          </p:cNvSpPr>
          <p:nvPr>
            <p:ph type="title"/>
          </p:nvPr>
        </p:nvSpPr>
        <p:spPr>
          <a:xfrm>
            <a:off x="457200" y="-74817"/>
            <a:ext cx="8229600" cy="637580"/>
          </a:xfrm>
        </p:spPr>
        <p:txBody>
          <a:bodyPr>
            <a:normAutofit/>
          </a:bodyPr>
          <a:lstStyle/>
          <a:p>
            <a:r>
              <a:rPr lang="en-US" sz="1600">
                <a:latin typeface="Nunito Sans (Headings)"/>
              </a:rPr>
              <a:t>XRN5629 – November 23 Major Release- Status Update</a:t>
            </a:r>
            <a:endParaRPr lang="en-GB" sz="1600">
              <a:latin typeface="Nunito Sans (Headings)"/>
            </a:endParaRPr>
          </a:p>
        </p:txBody>
      </p:sp>
      <p:sp>
        <p:nvSpPr>
          <p:cNvPr id="19" name="TextBox 18">
            <a:extLst>
              <a:ext uri="{FF2B5EF4-FFF2-40B4-BE49-F238E27FC236}">
                <a16:creationId xmlns:a16="http://schemas.microsoft.com/office/drawing/2014/main" id="{EDA08735-22EC-FFB1-EF86-D859C1E3B3EB}"/>
              </a:ext>
            </a:extLst>
          </p:cNvPr>
          <p:cNvSpPr txBox="1"/>
          <p:nvPr/>
        </p:nvSpPr>
        <p:spPr>
          <a:xfrm>
            <a:off x="0" y="4977629"/>
            <a:ext cx="1510350" cy="20005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Slide updated on 25</a:t>
            </a:r>
            <a:r>
              <a:rPr kumimoji="0" lang="en-GB" sz="700" b="1" i="0" u="none" strike="noStrike" kern="1200" cap="none" spc="0" normalizeH="0" baseline="30000" noProof="0" dirty="0">
                <a:ln>
                  <a:noFill/>
                </a:ln>
                <a:solidFill>
                  <a:srgbClr val="1D3E61"/>
                </a:solidFill>
                <a:effectLst/>
                <a:uLnTx/>
                <a:uFillTx/>
                <a:latin typeface="Nunito Sans"/>
                <a:ea typeface="+mn-ea"/>
                <a:cs typeface="+mn-cs"/>
              </a:rPr>
              <a:t>th</a:t>
            </a:r>
            <a:r>
              <a:rPr kumimoji="0" lang="en-GB" sz="700" b="1" i="0" u="none" strike="noStrike" kern="1200" cap="none" spc="0" normalizeH="0" baseline="0" noProof="0" dirty="0">
                <a:ln>
                  <a:noFill/>
                </a:ln>
                <a:solidFill>
                  <a:srgbClr val="1D3E61"/>
                </a:solidFill>
                <a:effectLst/>
                <a:uLnTx/>
                <a:uFillTx/>
                <a:latin typeface="Nunito Sans"/>
                <a:ea typeface="+mn-ea"/>
                <a:cs typeface="+mn-cs"/>
              </a:rPr>
              <a:t> July 2023</a:t>
            </a:r>
            <a:endParaRPr kumimoji="0" lang="en-GB" sz="1800" b="1" i="0" u="none" strike="noStrike" kern="1200" cap="none" spc="0" normalizeH="0" baseline="0" noProof="0" dirty="0">
              <a:ln>
                <a:noFill/>
              </a:ln>
              <a:solidFill>
                <a:srgbClr val="1D3E61"/>
              </a:solidFill>
              <a:effectLst/>
              <a:uLnTx/>
              <a:uFillTx/>
              <a:latin typeface="Nunito Sans"/>
              <a:ea typeface="+mn-ea"/>
              <a:cs typeface="+mn-cs"/>
            </a:endParaRPr>
          </a:p>
        </p:txBody>
      </p:sp>
      <p:graphicFrame>
        <p:nvGraphicFramePr>
          <p:cNvPr id="3" name="Content Placeholder 3">
            <a:extLst>
              <a:ext uri="{FF2B5EF4-FFF2-40B4-BE49-F238E27FC236}">
                <a16:creationId xmlns:a16="http://schemas.microsoft.com/office/drawing/2014/main" id="{784C0896-AD1D-50A3-C673-B5A6951A4FB6}"/>
              </a:ext>
            </a:extLst>
          </p:cNvPr>
          <p:cNvGraphicFramePr>
            <a:graphicFrameLocks/>
          </p:cNvGraphicFramePr>
          <p:nvPr/>
        </p:nvGraphicFramePr>
        <p:xfrm>
          <a:off x="97685" y="378185"/>
          <a:ext cx="8624274" cy="4462611"/>
        </p:xfrm>
        <a:graphic>
          <a:graphicData uri="http://schemas.openxmlformats.org/drawingml/2006/table">
            <a:tbl>
              <a:tblPr firstRow="1" bandRow="1"/>
              <a:tblGrid>
                <a:gridCol w="1679374">
                  <a:extLst>
                    <a:ext uri="{9D8B030D-6E8A-4147-A177-3AD203B41FA5}">
                      <a16:colId xmlns:a16="http://schemas.microsoft.com/office/drawing/2014/main" val="20000"/>
                    </a:ext>
                  </a:extLst>
                </a:gridCol>
                <a:gridCol w="2239183">
                  <a:extLst>
                    <a:ext uri="{9D8B030D-6E8A-4147-A177-3AD203B41FA5}">
                      <a16:colId xmlns:a16="http://schemas.microsoft.com/office/drawing/2014/main" val="20001"/>
                    </a:ext>
                  </a:extLst>
                </a:gridCol>
                <a:gridCol w="180525">
                  <a:extLst>
                    <a:ext uri="{9D8B030D-6E8A-4147-A177-3AD203B41FA5}">
                      <a16:colId xmlns:a16="http://schemas.microsoft.com/office/drawing/2014/main" val="20002"/>
                    </a:ext>
                  </a:extLst>
                </a:gridCol>
                <a:gridCol w="2152376">
                  <a:extLst>
                    <a:ext uri="{9D8B030D-6E8A-4147-A177-3AD203B41FA5}">
                      <a16:colId xmlns:a16="http://schemas.microsoft.com/office/drawing/2014/main" val="2880710429"/>
                    </a:ext>
                  </a:extLst>
                </a:gridCol>
                <a:gridCol w="2372816">
                  <a:extLst>
                    <a:ext uri="{9D8B030D-6E8A-4147-A177-3AD203B41FA5}">
                      <a16:colId xmlns:a16="http://schemas.microsoft.com/office/drawing/2014/main" val="20003"/>
                    </a:ext>
                  </a:extLst>
                </a:gridCol>
              </a:tblGrid>
              <a:tr h="2316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a:r>
                        <a:rPr lang="en-GB" sz="1050" b="1" i="0">
                          <a:solidFill>
                            <a:srgbClr val="FFFFFF"/>
                          </a:solidFill>
                          <a:latin typeface="Nunito sans" pitchFamily="2" charset="0"/>
                          <a:cs typeface="Arial"/>
                        </a:rPr>
                        <a:t>Overall</a:t>
                      </a:r>
                      <a:r>
                        <a:rPr lang="en-GB" sz="1050" b="1" i="0" baseline="0">
                          <a:solidFill>
                            <a:srgbClr val="FFFFFF"/>
                          </a:solidFill>
                          <a:latin typeface="Nunito sans" pitchFamily="2" charset="0"/>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474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Nunito sans" pitchFamily="2" charset="0"/>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Nunito sans" pitchFamily="2" charset="0"/>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Nunito sans" pitchFamily="2" charset="0"/>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2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Nunito sans" pitchFamily="2" charset="0"/>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765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Nunito sans" pitchFamily="2" charset="0"/>
                          <a:cs typeface="Arial"/>
                        </a:rPr>
                        <a:t>                                             Status</a:t>
                      </a:r>
                      <a:r>
                        <a:rPr lang="en-GB" sz="1050" b="1" baseline="0">
                          <a:solidFill>
                            <a:schemeClr val="bg1"/>
                          </a:solidFill>
                          <a:latin typeface="Nunito sans" pitchFamily="2" charset="0"/>
                          <a:cs typeface="Arial"/>
                        </a:rPr>
                        <a:t> Justification</a:t>
                      </a:r>
                      <a:endParaRPr lang="en-GB">
                        <a:latin typeface="Nunito sans" pitchFamily="2"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132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Nunito sans" pitchFamily="2" charset="0"/>
                          <a:ea typeface="+mn-ea"/>
                          <a:cs typeface="Arial"/>
                        </a:rPr>
                        <a:t>Schedule</a:t>
                      </a:r>
                    </a:p>
                    <a:p>
                      <a:pPr algn="ctr"/>
                      <a:endParaRPr lang="en-GB" sz="1050" b="1" baseline="0">
                        <a:solidFill>
                          <a:schemeClr val="bg1"/>
                        </a:solidFill>
                        <a:latin typeface="Nunito sans" pitchFamily="2"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rgbClr val="000000"/>
                          </a:solidFill>
                          <a:effectLst/>
                          <a:latin typeface="Nunito sans"/>
                          <a:ea typeface="+mn-ea"/>
                          <a:cs typeface="+mn-cs"/>
                        </a:rPr>
                        <a:t>Overall release is tracking on target; </a:t>
                      </a:r>
                      <a:r>
                        <a:rPr lang="en-GB" sz="700" b="1" i="0" u="none" strike="noStrike" kern="1200" cap="none" normalizeH="0" baseline="0" dirty="0">
                          <a:ln>
                            <a:noFill/>
                          </a:ln>
                          <a:solidFill>
                            <a:srgbClr val="000000"/>
                          </a:solidFill>
                          <a:effectLst/>
                          <a:latin typeface="Nunito sans"/>
                          <a:ea typeface="+mn-ea"/>
                          <a:cs typeface="+mn-cs"/>
                        </a:rPr>
                        <a:t>Green,  </a:t>
                      </a:r>
                      <a:r>
                        <a:rPr lang="en-GB" sz="700" b="0" i="0" u="none" strike="noStrike" kern="1200" cap="none" normalizeH="0" baseline="0" dirty="0">
                          <a:ln>
                            <a:noFill/>
                          </a:ln>
                          <a:solidFill>
                            <a:srgbClr val="000000"/>
                          </a:solidFill>
                          <a:effectLst/>
                          <a:latin typeface="Nunito sans"/>
                          <a:ea typeface="+mn-ea"/>
                          <a:cs typeface="+mn-cs"/>
                        </a:rPr>
                        <a:t>BER was approve</a:t>
                      </a:r>
                      <a:r>
                        <a:rPr lang="en-GB" sz="700" b="0" kern="1200" dirty="0">
                          <a:solidFill>
                            <a:srgbClr val="000000"/>
                          </a:solidFill>
                          <a:effectLst/>
                          <a:latin typeface="Nunito sans"/>
                          <a:ea typeface="+mn-ea"/>
                          <a:cs typeface="Poppins"/>
                        </a:rPr>
                        <a:t>d in </a:t>
                      </a:r>
                      <a:r>
                        <a:rPr lang="en-GB" sz="700" b="0" kern="1200" dirty="0" err="1">
                          <a:solidFill>
                            <a:srgbClr val="000000"/>
                          </a:solidFill>
                          <a:effectLst/>
                          <a:latin typeface="Nunito sans"/>
                          <a:ea typeface="+mn-ea"/>
                          <a:cs typeface="Poppins"/>
                        </a:rPr>
                        <a:t>ChMC</a:t>
                      </a:r>
                      <a:r>
                        <a:rPr lang="en-GB" sz="700" b="0" kern="1200" dirty="0">
                          <a:solidFill>
                            <a:srgbClr val="000000"/>
                          </a:solidFill>
                          <a:effectLst/>
                          <a:latin typeface="Nunito sans"/>
                          <a:ea typeface="+mn-ea"/>
                          <a:cs typeface="Poppins"/>
                        </a:rPr>
                        <a:t> on 10/05. Currently in system testing phase, which commenced on 12/06, implementation on track for 04/11, with contingency implementation available for 11/11</a:t>
                      </a:r>
                    </a:p>
                    <a:p>
                      <a:pPr marL="0" indent="0" algn="l">
                        <a:buFont typeface="Arial" panose="020B0604020202020204" pitchFamily="34" charset="0"/>
                        <a:buNone/>
                      </a:pPr>
                      <a:endParaRPr lang="en-US" sz="700" b="1" dirty="0">
                        <a:solidFill>
                          <a:srgbClr val="000000"/>
                        </a:solidFill>
                        <a:latin typeface="Nunito sans" pitchFamily="2" charset="0"/>
                      </a:endParaRPr>
                    </a:p>
                    <a:p>
                      <a:pPr marL="0" indent="0" algn="l">
                        <a:buFont typeface="Arial" panose="020B0604020202020204" pitchFamily="34" charset="0"/>
                        <a:buNone/>
                      </a:pPr>
                      <a:r>
                        <a:rPr lang="en-US" sz="700" b="1" dirty="0">
                          <a:solidFill>
                            <a:srgbClr val="000000"/>
                          </a:solidFill>
                          <a:latin typeface="Nunito sans"/>
                        </a:rPr>
                        <a:t>Progress update:</a:t>
                      </a:r>
                    </a:p>
                    <a:p>
                      <a:pPr marL="171450" indent="-171450" algn="l">
                        <a:buFont typeface="Arial" panose="020B0604020202020204" pitchFamily="34" charset="0"/>
                        <a:buChar char="•"/>
                      </a:pPr>
                      <a:r>
                        <a:rPr lang="en-US" sz="700" dirty="0">
                          <a:solidFill>
                            <a:srgbClr val="000000"/>
                          </a:solidFill>
                          <a:latin typeface="Nunito sans"/>
                        </a:rPr>
                        <a:t>UK Link build completed as per plan on 14/07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Nunito sans"/>
                        </a:rPr>
                        <a:t>UK Link system testing execution in progress, on track to complete by 11/08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solidFill>
                            <a:srgbClr val="000000"/>
                          </a:solidFill>
                          <a:latin typeface="Nunito sans"/>
                        </a:rPr>
                        <a:t>UK Link user acceptance testing preparation on track to commence on 31/07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dirty="0">
                          <a:solidFill>
                            <a:srgbClr val="000000"/>
                          </a:solidFill>
                          <a:effectLst/>
                          <a:latin typeface="Nunito sans" pitchFamily="2" charset="0"/>
                          <a:ea typeface="+mn-ea"/>
                          <a:cs typeface="+mn-cs"/>
                        </a:rPr>
                        <a:t>System test and user acceptance testing phase timelines extended to complete additional testing and assurance, no impact to overall testing completion and delivery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dirty="0">
                        <a:solidFill>
                          <a:srgbClr val="000000"/>
                        </a:solidFill>
                        <a:latin typeface="Nunito sans" pitchFamily="2" charset="0"/>
                      </a:endParaRPr>
                    </a:p>
                    <a:p>
                      <a:pPr marL="0" indent="0" algn="l">
                        <a:buNone/>
                      </a:pPr>
                      <a:r>
                        <a:rPr lang="en-GB" sz="700" b="1" i="0" u="none" strike="noStrike" kern="1200" cap="none" normalizeH="0" baseline="0" dirty="0">
                          <a:ln>
                            <a:noFill/>
                          </a:ln>
                          <a:solidFill>
                            <a:srgbClr val="000000"/>
                          </a:solidFill>
                          <a:effectLst/>
                          <a:latin typeface="Nunito sans"/>
                          <a:ea typeface="+mn-ea"/>
                          <a:cs typeface="+mn-cs"/>
                        </a:rPr>
                        <a:t>Decision in August </a:t>
                      </a:r>
                      <a:r>
                        <a:rPr lang="en-GB" sz="700" b="1" i="0" u="none" strike="noStrike" kern="1200" cap="none" normalizeH="0" baseline="0" dirty="0" err="1">
                          <a:ln>
                            <a:noFill/>
                          </a:ln>
                          <a:solidFill>
                            <a:srgbClr val="000000"/>
                          </a:solidFill>
                          <a:effectLst/>
                          <a:latin typeface="Nunito sans"/>
                          <a:ea typeface="+mn-ea"/>
                          <a:cs typeface="+mn-cs"/>
                        </a:rPr>
                        <a:t>ChMC</a:t>
                      </a:r>
                      <a:r>
                        <a:rPr lang="en-GB" sz="700" b="0" i="0" u="none" strike="noStrike" kern="1200" cap="none" normalizeH="0" baseline="0" dirty="0">
                          <a:ln>
                            <a:noFill/>
                          </a:ln>
                          <a:solidFill>
                            <a:srgbClr val="000000"/>
                          </a:solidFill>
                          <a:effectLst/>
                          <a:latin typeface="Nunito sans"/>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dirty="0">
                        <a:latin typeface="Nunito sans" pitchFamily="2" charset="0"/>
                      </a:endParaRPr>
                    </a:p>
                    <a:p>
                      <a:pPr marL="0" indent="0" algn="l">
                        <a:buNone/>
                      </a:pPr>
                      <a:r>
                        <a:rPr lang="en-US" sz="700" dirty="0">
                          <a:latin typeface="Nunito sans" pitchFamily="2" charset="0"/>
                        </a:rPr>
                        <a:t>  </a:t>
                      </a:r>
                    </a:p>
                    <a:p>
                      <a:pPr marL="0" indent="0" algn="l">
                        <a:buNone/>
                      </a:pPr>
                      <a:endParaRPr lang="en-US" sz="700" dirty="0">
                        <a:latin typeface="Nunito sans" pitchFamily="2" charset="0"/>
                      </a:endParaRPr>
                    </a:p>
                    <a:p>
                      <a:pPr marL="0" indent="0" algn="l">
                        <a:buNone/>
                      </a:pPr>
                      <a:endParaRPr lang="en-US" sz="700" dirty="0">
                        <a:latin typeface="Nunito sans" pitchFamily="2" charset="0"/>
                      </a:endParaRPr>
                    </a:p>
                    <a:p>
                      <a:pPr marL="0" indent="0" algn="l">
                        <a:buNone/>
                      </a:pPr>
                      <a:endParaRPr lang="en-US" sz="700" dirty="0">
                        <a:latin typeface="Nunito sans" pitchFamily="2" charset="0"/>
                      </a:endParaRPr>
                    </a:p>
                    <a:p>
                      <a:pPr marL="0" indent="0" algn="l">
                        <a:buNone/>
                      </a:pPr>
                      <a:endParaRPr lang="en-US" sz="700" dirty="0">
                        <a:latin typeface="Nunito sans" pitchFamily="2" charset="0"/>
                      </a:endParaRPr>
                    </a:p>
                    <a:p>
                      <a:pPr marL="171450" indent="-171450" algn="l">
                        <a:buFont typeface="Arial" panose="020B0604020202020204" pitchFamily="34" charset="0"/>
                        <a:buChar char="•"/>
                      </a:pPr>
                      <a:endParaRPr lang="en-US" sz="800" dirty="0">
                        <a:latin typeface="Nunito sans" pitchFamily="2" charset="0"/>
                      </a:endParaRPr>
                    </a:p>
                    <a:p>
                      <a:pPr marL="0" indent="0" algn="l">
                        <a:buFont typeface="Arial" panose="020B0604020202020204" pitchFamily="34" charset="0"/>
                        <a:buNone/>
                      </a:pPr>
                      <a:endParaRPr lang="en-US" sz="800" dirty="0">
                        <a:latin typeface="Nunito sans" pitchFamily="2" charset="0"/>
                      </a:endParaRPr>
                    </a:p>
                    <a:p>
                      <a:pPr marL="0" indent="0" algn="l">
                        <a:buFont typeface="Arial" panose="020B0604020202020204" pitchFamily="34" charset="0"/>
                        <a:buNone/>
                      </a:pPr>
                      <a:endParaRPr lang="en-US" sz="800" dirty="0">
                        <a:latin typeface="Nunito sans" pitchFamily="2" charset="0"/>
                      </a:endParaRPr>
                    </a:p>
                    <a:p>
                      <a:pPr marL="171450" indent="-171450" algn="l">
                        <a:buFont typeface="Arial" panose="020B0604020202020204" pitchFamily="34" charset="0"/>
                        <a:buChar char="•"/>
                      </a:pPr>
                      <a:endParaRPr lang="en-US" sz="800" dirty="0">
                        <a:latin typeface="Nunito sans" pitchFamily="2" charset="0"/>
                      </a:endParaRPr>
                    </a:p>
                    <a:p>
                      <a:pPr marL="171450" indent="-171450" algn="l">
                        <a:buFont typeface="Arial" panose="020B0604020202020204" pitchFamily="34" charset="0"/>
                        <a:buChar char="•"/>
                      </a:pPr>
                      <a:endParaRPr lang="en-US" sz="800" dirty="0">
                        <a:latin typeface="Nunito sans" pitchFamily="2" charset="0"/>
                      </a:endParaRPr>
                    </a:p>
                    <a:p>
                      <a:pPr marL="0" indent="0" algn="l">
                        <a:buFont typeface="Arial" panose="020B0604020202020204" pitchFamily="34" charset="0"/>
                        <a:buNone/>
                      </a:pPr>
                      <a:endParaRPr lang="en-US" sz="800" dirty="0">
                        <a:latin typeface="Nunito sans" pitchFamily="2" charset="0"/>
                      </a:endParaRPr>
                    </a:p>
                    <a:p>
                      <a:pPr marL="0" indent="0" algn="l">
                        <a:buFont typeface="Arial" panose="020B0604020202020204" pitchFamily="34" charset="0"/>
                        <a:buNone/>
                      </a:pPr>
                      <a:endParaRPr lang="en-US" sz="800" dirty="0">
                        <a:latin typeface="Nunito sans" pitchFamily="2" charset="0"/>
                      </a:endParaRPr>
                    </a:p>
                    <a:p>
                      <a:pPr marL="0" indent="0" algn="l">
                        <a:buFont typeface="Arial" panose="020B0604020202020204" pitchFamily="34" charset="0"/>
                        <a:buNone/>
                      </a:pPr>
                      <a:r>
                        <a:rPr lang="en-US" sz="600" dirty="0">
                          <a:latin typeface="Nunito sans" pitchFamily="2" charset="0"/>
                        </a:rPr>
                        <a:t>          </a:t>
                      </a:r>
                      <a:r>
                        <a:rPr lang="en-US" sz="600" b="0" i="0" u="none" strike="noStrike" kern="1200" dirty="0">
                          <a:solidFill>
                            <a:srgbClr val="000000"/>
                          </a:solidFill>
                          <a:effectLst/>
                          <a:latin typeface="Nunito sans" pitchFamily="2" charset="0"/>
                          <a:ea typeface="+mn-ea"/>
                          <a:cs typeface="+mn-cs"/>
                        </a:rPr>
                        <a:t>          Implementation date of 4</a:t>
                      </a:r>
                      <a:r>
                        <a:rPr lang="en-US" sz="600" b="0" i="0" u="none" strike="noStrike" kern="1200" baseline="30000" dirty="0">
                          <a:solidFill>
                            <a:srgbClr val="000000"/>
                          </a:solidFill>
                          <a:effectLst/>
                          <a:latin typeface="Nunito sans" pitchFamily="2" charset="0"/>
                          <a:ea typeface="+mn-ea"/>
                          <a:cs typeface="+mn-cs"/>
                        </a:rPr>
                        <a:t>th</a:t>
                      </a:r>
                      <a:r>
                        <a:rPr lang="en-US" sz="600" b="0" i="0" u="none" strike="noStrike" kern="1200" dirty="0">
                          <a:solidFill>
                            <a:srgbClr val="000000"/>
                          </a:solidFill>
                          <a:effectLst/>
                          <a:latin typeface="Nunito sans" pitchFamily="2" charset="0"/>
                          <a:ea typeface="+mn-ea"/>
                          <a:cs typeface="+mn-cs"/>
                        </a:rPr>
                        <a:t> November, the contingency date is 11</a:t>
                      </a:r>
                      <a:r>
                        <a:rPr lang="en-US" sz="600" b="0" i="0" u="none" strike="noStrike" kern="1200" baseline="30000" dirty="0">
                          <a:solidFill>
                            <a:srgbClr val="000000"/>
                          </a:solidFill>
                          <a:effectLst/>
                          <a:latin typeface="Nunito sans" pitchFamily="2" charset="0"/>
                          <a:ea typeface="+mn-ea"/>
                          <a:cs typeface="+mn-cs"/>
                        </a:rPr>
                        <a:t>th</a:t>
                      </a:r>
                      <a:r>
                        <a:rPr lang="en-US" sz="600" b="0" i="0" u="none" strike="noStrike" kern="1200" dirty="0">
                          <a:solidFill>
                            <a:srgbClr val="000000"/>
                          </a:solidFill>
                          <a:effectLst/>
                          <a:latin typeface="Nunito sans" pitchFamily="2" charset="0"/>
                          <a:ea typeface="+mn-ea"/>
                          <a:cs typeface="+mn-cs"/>
                        </a:rPr>
                        <a:t> November</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820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Nunito sans" pitchFamily="2" charset="0"/>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rtl="0"/>
                      <a:r>
                        <a:rPr lang="en-GB" sz="700" b="1" i="0" u="none" strike="noStrike" kern="1200" dirty="0">
                          <a:solidFill>
                            <a:srgbClr val="000000"/>
                          </a:solidFill>
                          <a:effectLst/>
                          <a:latin typeface="Nunito sans"/>
                          <a:ea typeface="+mn-ea"/>
                          <a:cs typeface="+mn-cs"/>
                        </a:rPr>
                        <a:t>XRN5482</a:t>
                      </a:r>
                      <a:r>
                        <a:rPr lang="en-GB" sz="700" b="0" i="0" u="none" strike="noStrike" kern="1200" dirty="0">
                          <a:solidFill>
                            <a:srgbClr val="000000"/>
                          </a:solidFill>
                          <a:effectLst/>
                          <a:latin typeface="Nunito sans"/>
                          <a:ea typeface="+mn-ea"/>
                          <a:cs typeface="+mn-cs"/>
                        </a:rPr>
                        <a:t>:</a:t>
                      </a:r>
                      <a:r>
                        <a:rPr lang="en-US" sz="700" kern="1200" dirty="0">
                          <a:solidFill>
                            <a:srgbClr val="000000"/>
                          </a:solidFill>
                          <a:effectLst/>
                          <a:latin typeface="Nunito Sans "/>
                          <a:ea typeface="+mn-ea"/>
                          <a:cs typeface="+mn-cs"/>
                        </a:rPr>
                        <a:t>There is a risk that the Shipper Constituency does not prioritise XRN5482 into the current Discovery sprint schedule to align delivery for the November 23 Release, this may increase the cost for delivery of XRN5482 as a standalone Discovery delivery, however, this </a:t>
                      </a:r>
                      <a:r>
                        <a:rPr lang="en-US" sz="700" kern="1200">
                          <a:solidFill>
                            <a:srgbClr val="000000"/>
                          </a:solidFill>
                          <a:effectLst/>
                          <a:latin typeface="Nunito Sans "/>
                          <a:ea typeface="+mn-ea"/>
                          <a:cs typeface="+mn-cs"/>
                        </a:rPr>
                        <a:t>is within </a:t>
                      </a:r>
                      <a:r>
                        <a:rPr lang="en-US" sz="700" kern="1200" dirty="0">
                          <a:solidFill>
                            <a:srgbClr val="000000"/>
                          </a:solidFill>
                          <a:effectLst/>
                          <a:latin typeface="Nunito Sans "/>
                          <a:ea typeface="+mn-ea"/>
                          <a:cs typeface="+mn-cs"/>
                        </a:rPr>
                        <a:t>the scope of the BER</a:t>
                      </a:r>
                    </a:p>
                    <a:p>
                      <a:pPr rtl="0"/>
                      <a:endParaRPr lang="en-US" sz="700" dirty="0">
                        <a:solidFill>
                          <a:srgbClr val="000000"/>
                        </a:solidFill>
                      </a:endParaRPr>
                    </a:p>
                    <a:p>
                      <a:pPr rtl="0"/>
                      <a:r>
                        <a:rPr lang="en-GB" sz="700" b="1" i="0" u="none" strike="noStrike" kern="1200" dirty="0">
                          <a:solidFill>
                            <a:srgbClr val="000000"/>
                          </a:solidFill>
                          <a:effectLst/>
                          <a:latin typeface="Nunito sans"/>
                          <a:ea typeface="+mn-ea"/>
                          <a:cs typeface="+mn-cs"/>
                        </a:rPr>
                        <a:t>XRN5186</a:t>
                      </a:r>
                      <a:r>
                        <a:rPr lang="en-GB" sz="700" b="0" i="0" u="none" strike="noStrike" kern="1200" dirty="0">
                          <a:solidFill>
                            <a:srgbClr val="000000"/>
                          </a:solidFill>
                          <a:effectLst/>
                          <a:latin typeface="Nunito sans"/>
                          <a:ea typeface="+mn-ea"/>
                          <a:cs typeface="+mn-cs"/>
                        </a:rPr>
                        <a:t>: There is a risk that that following discussions with Networks/Shippers, the industry requests an enhanced solution for XRN5186 go live in order to avoid non-compliance with MOD0701,this may increase the BER cost and extend delivery timelines for XRN5186</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47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Nunito sans" pitchFamily="2" charset="0"/>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marL="0" lvl="0" indent="0">
                        <a:buNone/>
                      </a:pPr>
                      <a:r>
                        <a:rPr lang="en-US" sz="700" b="0" i="0" u="none" strike="noStrike" kern="1200" noProof="0">
                          <a:solidFill>
                            <a:srgbClr val="000000"/>
                          </a:solidFill>
                          <a:effectLst/>
                          <a:latin typeface="Nunito sans"/>
                        </a:rPr>
                        <a:t>Forecast to complete delivery against approved BER </a:t>
                      </a:r>
                      <a:endParaRPr kumimoji="0" lang="en-US" sz="700">
                        <a:solidFill>
                          <a:srgbClr val="000000"/>
                        </a:solidFill>
                        <a:latin typeface="Nunito san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547096">
                <a:tc>
                  <a:txBody>
                    <a:bodyPr/>
                    <a:lstStyle/>
                    <a:p>
                      <a:pPr algn="ctr"/>
                      <a:r>
                        <a:rPr lang="en-GB" sz="1050" b="1" baseline="0">
                          <a:solidFill>
                            <a:schemeClr val="bg1"/>
                          </a:solidFill>
                          <a:latin typeface="Nunito sans" pitchFamily="2" charset="0"/>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rtl="0" fontAlgn="base"/>
                      <a:endParaRPr lang="en-US" sz="600" b="1" i="0" u="none" strike="noStrike" kern="1200" dirty="0">
                        <a:solidFill>
                          <a:srgbClr val="000000"/>
                        </a:solidFill>
                        <a:effectLst/>
                        <a:latin typeface="Nunito sans" pitchFamily="2" charset="0"/>
                        <a:ea typeface="+mn-ea"/>
                        <a:cs typeface="+mn-cs"/>
                      </a:endParaRPr>
                    </a:p>
                    <a:p>
                      <a:pPr rtl="0" fontAlgn="base"/>
                      <a:endParaRPr lang="en-US" sz="600" b="1" i="0" u="none" strike="noStrike" kern="1200" dirty="0">
                        <a:solidFill>
                          <a:srgbClr val="000000"/>
                        </a:solidFill>
                        <a:effectLst/>
                        <a:latin typeface="Nunito sans" pitchFamily="2" charset="0"/>
                        <a:ea typeface="+mn-ea"/>
                        <a:cs typeface="+mn-cs"/>
                      </a:endParaRPr>
                    </a:p>
                    <a:p>
                      <a:pPr rtl="0" fontAlgn="base"/>
                      <a:r>
                        <a:rPr lang="en-US" sz="700" b="1" i="0" u="none" strike="noStrike" kern="1200" dirty="0">
                          <a:solidFill>
                            <a:srgbClr val="000000"/>
                          </a:solidFill>
                          <a:effectLst/>
                          <a:latin typeface="Nunito sans" pitchFamily="2" charset="0"/>
                          <a:ea typeface="+mn-ea"/>
                          <a:cs typeface="+mn-cs"/>
                        </a:rPr>
                        <a:t>XRN5186 </a:t>
                      </a:r>
                      <a:r>
                        <a:rPr lang="en-US" sz="700" b="0" i="0" u="none" strike="noStrike" kern="1200" dirty="0">
                          <a:solidFill>
                            <a:srgbClr val="000000"/>
                          </a:solidFill>
                          <a:effectLst/>
                          <a:latin typeface="Nunito sans" pitchFamily="2" charset="0"/>
                          <a:ea typeface="+mn-ea"/>
                          <a:cs typeface="+mn-cs"/>
                        </a:rPr>
                        <a:t>-</a:t>
                      </a:r>
                      <a:r>
                        <a:rPr lang="en-US" sz="700" b="1" i="0" u="none" strike="noStrike" kern="1200" dirty="0">
                          <a:solidFill>
                            <a:srgbClr val="000000"/>
                          </a:solidFill>
                          <a:effectLst/>
                          <a:latin typeface="Nunito sans" pitchFamily="2" charset="0"/>
                          <a:ea typeface="+mn-ea"/>
                          <a:cs typeface="+mn-cs"/>
                        </a:rPr>
                        <a:t> </a:t>
                      </a:r>
                      <a:r>
                        <a:rPr lang="en-GB" sz="700" b="0" i="0" u="none" strike="noStrike" kern="1200" dirty="0">
                          <a:solidFill>
                            <a:srgbClr val="000000"/>
                          </a:solidFill>
                          <a:effectLst/>
                          <a:latin typeface="Nunito sans" pitchFamily="2" charset="0"/>
                          <a:ea typeface="+mn-ea"/>
                          <a:cs typeface="+mn-cs"/>
                        </a:rPr>
                        <a:t>MOD0701 – Aligning Capacity booking under the UNC and arrangements set out in relevant NEXAs</a:t>
                      </a:r>
                    </a:p>
                    <a:p>
                      <a:pPr rtl="0" fontAlgn="base"/>
                      <a:r>
                        <a:rPr lang="en-US" sz="700" b="1" i="0" u="none" strike="noStrike" kern="1200" dirty="0">
                          <a:solidFill>
                            <a:srgbClr val="000000"/>
                          </a:solidFill>
                          <a:effectLst/>
                          <a:latin typeface="Nunito sans" pitchFamily="2" charset="0"/>
                          <a:ea typeface="+mn-ea"/>
                          <a:cs typeface="+mn-cs"/>
                        </a:rPr>
                        <a:t>XRN</a:t>
                      </a:r>
                      <a:r>
                        <a:rPr lang="en-GB" sz="700" b="1" i="0" u="none" strike="noStrike" kern="1200" dirty="0">
                          <a:solidFill>
                            <a:srgbClr val="000000"/>
                          </a:solidFill>
                          <a:effectLst/>
                          <a:latin typeface="Nunito sans" pitchFamily="2" charset="0"/>
                          <a:ea typeface="+mn-ea"/>
                          <a:cs typeface="+mn-cs"/>
                        </a:rPr>
                        <a:t>5482</a:t>
                      </a:r>
                      <a:r>
                        <a:rPr lang="en-GB" sz="700" b="0" i="0" u="none" strike="noStrike" kern="1200" dirty="0">
                          <a:solidFill>
                            <a:srgbClr val="000000"/>
                          </a:solidFill>
                          <a:effectLst/>
                          <a:latin typeface="Nunito sans" pitchFamily="2" charset="0"/>
                          <a:ea typeface="+mn-ea"/>
                          <a:cs typeface="+mn-cs"/>
                        </a:rPr>
                        <a:t> - Replacement of reads associated to a meter asset technical details change or update (RGMA)</a:t>
                      </a:r>
                    </a:p>
                    <a:p>
                      <a:pPr rtl="0" fontAlgn="base"/>
                      <a:endParaRPr lang="en-GB" sz="700" b="0" i="0" u="none" strike="noStrike" kern="1200" dirty="0">
                        <a:solidFill>
                          <a:srgbClr val="000000"/>
                        </a:solidFill>
                        <a:effectLst/>
                        <a:latin typeface="Nunito sans" pitchFamily="2" charset="0"/>
                        <a:ea typeface="+mn-ea"/>
                        <a:cs typeface="+mn-cs"/>
                      </a:endParaRPr>
                    </a:p>
                    <a:p>
                      <a:pPr rtl="0" fontAlgn="base"/>
                      <a:endParaRPr lang="en-US" sz="700" b="0" i="0" u="none" strike="noStrike" kern="1200" dirty="0">
                        <a:solidFill>
                          <a:srgbClr val="000000"/>
                        </a:solidFill>
                        <a:effectLst/>
                        <a:latin typeface="Nunito sans" pitchFamily="2" charset="0"/>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21" name="Group 20">
            <a:extLst>
              <a:ext uri="{FF2B5EF4-FFF2-40B4-BE49-F238E27FC236}">
                <a16:creationId xmlns:a16="http://schemas.microsoft.com/office/drawing/2014/main" id="{DE4A6700-1BD3-8AA2-306A-79A6A980F6A6}"/>
              </a:ext>
            </a:extLst>
          </p:cNvPr>
          <p:cNvGrpSpPr/>
          <p:nvPr/>
        </p:nvGrpSpPr>
        <p:grpSpPr>
          <a:xfrm>
            <a:off x="5032292" y="2773464"/>
            <a:ext cx="2843369" cy="184666"/>
            <a:chOff x="4309575" y="3532768"/>
            <a:chExt cx="2843369" cy="184666"/>
          </a:xfrm>
        </p:grpSpPr>
        <p:grpSp>
          <p:nvGrpSpPr>
            <p:cNvPr id="22" name="Group 21">
              <a:extLst>
                <a:ext uri="{FF2B5EF4-FFF2-40B4-BE49-F238E27FC236}">
                  <a16:creationId xmlns:a16="http://schemas.microsoft.com/office/drawing/2014/main" id="{6698B2A5-E3A0-53CE-C982-312BFB403643}"/>
                </a:ext>
              </a:extLst>
            </p:cNvPr>
            <p:cNvGrpSpPr/>
            <p:nvPr/>
          </p:nvGrpSpPr>
          <p:grpSpPr>
            <a:xfrm>
              <a:off x="4309575" y="3532768"/>
              <a:ext cx="741910" cy="184666"/>
              <a:chOff x="4089862" y="3492529"/>
              <a:chExt cx="741910" cy="184666"/>
            </a:xfrm>
          </p:grpSpPr>
          <p:sp>
            <p:nvSpPr>
              <p:cNvPr id="32" name="Oval 31">
                <a:extLst>
                  <a:ext uri="{FF2B5EF4-FFF2-40B4-BE49-F238E27FC236}">
                    <a16:creationId xmlns:a16="http://schemas.microsoft.com/office/drawing/2014/main" id="{1F441D85-EDB0-FB4E-0EEE-A6538DFBEBD2}"/>
                  </a:ext>
                </a:extLst>
              </p:cNvPr>
              <p:cNvSpPr/>
              <p:nvPr/>
            </p:nvSpPr>
            <p:spPr>
              <a:xfrm>
                <a:off x="4089862" y="3562003"/>
                <a:ext cx="54033"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TextBox 32">
                <a:extLst>
                  <a:ext uri="{FF2B5EF4-FFF2-40B4-BE49-F238E27FC236}">
                    <a16:creationId xmlns:a16="http://schemas.microsoft.com/office/drawing/2014/main" id="{0D2044D6-3C06-07B6-7CEC-EB3DBE0CC6F3}"/>
                  </a:ext>
                </a:extLst>
              </p:cNvPr>
              <p:cNvSpPr txBox="1"/>
              <p:nvPr/>
            </p:nvSpPr>
            <p:spPr>
              <a:xfrm>
                <a:off x="4116878" y="3492529"/>
                <a:ext cx="714894" cy="184666"/>
              </a:xfrm>
              <a:prstGeom prst="rect">
                <a:avLst/>
              </a:prstGeom>
              <a:noFill/>
            </p:spPr>
            <p:txBody>
              <a:bodyPr wrap="square" rtlCol="0">
                <a:spAutoFit/>
              </a:bodyPr>
              <a:lstStyle/>
              <a:p>
                <a:r>
                  <a:rPr lang="en-GB" sz="600">
                    <a:solidFill>
                      <a:srgbClr val="000000"/>
                    </a:solidFill>
                  </a:rPr>
                  <a:t>Complete</a:t>
                </a:r>
              </a:p>
            </p:txBody>
          </p:sp>
        </p:grpSp>
        <p:grpSp>
          <p:nvGrpSpPr>
            <p:cNvPr id="23" name="Group 22">
              <a:extLst>
                <a:ext uri="{FF2B5EF4-FFF2-40B4-BE49-F238E27FC236}">
                  <a16:creationId xmlns:a16="http://schemas.microsoft.com/office/drawing/2014/main" id="{01D105A2-663D-5194-BC5C-CE08520F3939}"/>
                </a:ext>
              </a:extLst>
            </p:cNvPr>
            <p:cNvGrpSpPr/>
            <p:nvPr/>
          </p:nvGrpSpPr>
          <p:grpSpPr>
            <a:xfrm>
              <a:off x="5080579" y="3532768"/>
              <a:ext cx="741910" cy="184666"/>
              <a:chOff x="4089862" y="3492529"/>
              <a:chExt cx="741910" cy="184666"/>
            </a:xfrm>
          </p:grpSpPr>
          <p:sp>
            <p:nvSpPr>
              <p:cNvPr id="30" name="Oval 29">
                <a:extLst>
                  <a:ext uri="{FF2B5EF4-FFF2-40B4-BE49-F238E27FC236}">
                    <a16:creationId xmlns:a16="http://schemas.microsoft.com/office/drawing/2014/main" id="{6852FAB1-F307-864F-2A97-927B8FE82EBA}"/>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1" name="TextBox 30">
                <a:extLst>
                  <a:ext uri="{FF2B5EF4-FFF2-40B4-BE49-F238E27FC236}">
                    <a16:creationId xmlns:a16="http://schemas.microsoft.com/office/drawing/2014/main" id="{56A64039-AAE0-250E-59B1-37D430A67F24}"/>
                  </a:ext>
                </a:extLst>
              </p:cNvPr>
              <p:cNvSpPr txBox="1"/>
              <p:nvPr/>
            </p:nvSpPr>
            <p:spPr>
              <a:xfrm>
                <a:off x="4116878" y="3492529"/>
                <a:ext cx="714894" cy="184666"/>
              </a:xfrm>
              <a:prstGeom prst="rect">
                <a:avLst/>
              </a:prstGeom>
              <a:noFill/>
            </p:spPr>
            <p:txBody>
              <a:bodyPr wrap="square" rtlCol="0">
                <a:spAutoFit/>
              </a:bodyPr>
              <a:lstStyle/>
              <a:p>
                <a:r>
                  <a:rPr lang="en-GB" sz="600">
                    <a:solidFill>
                      <a:srgbClr val="000000"/>
                    </a:solidFill>
                  </a:rPr>
                  <a:t>On Track</a:t>
                </a:r>
              </a:p>
            </p:txBody>
          </p:sp>
        </p:grpSp>
        <p:grpSp>
          <p:nvGrpSpPr>
            <p:cNvPr id="24" name="Group 23">
              <a:extLst>
                <a:ext uri="{FF2B5EF4-FFF2-40B4-BE49-F238E27FC236}">
                  <a16:creationId xmlns:a16="http://schemas.microsoft.com/office/drawing/2014/main" id="{58D1EDFC-F9AE-7FBC-708D-D4AAD366B48F}"/>
                </a:ext>
              </a:extLst>
            </p:cNvPr>
            <p:cNvGrpSpPr/>
            <p:nvPr/>
          </p:nvGrpSpPr>
          <p:grpSpPr>
            <a:xfrm>
              <a:off x="5795473" y="3532768"/>
              <a:ext cx="740684" cy="184666"/>
              <a:chOff x="4089862" y="3492529"/>
              <a:chExt cx="740684" cy="184666"/>
            </a:xfrm>
          </p:grpSpPr>
          <p:sp>
            <p:nvSpPr>
              <p:cNvPr id="28" name="Oval 27">
                <a:extLst>
                  <a:ext uri="{FF2B5EF4-FFF2-40B4-BE49-F238E27FC236}">
                    <a16:creationId xmlns:a16="http://schemas.microsoft.com/office/drawing/2014/main" id="{B39623AA-4C2A-8F3C-2454-26CD155B734F}"/>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 name="TextBox 28">
                <a:extLst>
                  <a:ext uri="{FF2B5EF4-FFF2-40B4-BE49-F238E27FC236}">
                    <a16:creationId xmlns:a16="http://schemas.microsoft.com/office/drawing/2014/main" id="{064C41FA-54B8-6EC4-0883-95059B785E03}"/>
                  </a:ext>
                </a:extLst>
              </p:cNvPr>
              <p:cNvSpPr txBox="1"/>
              <p:nvPr/>
            </p:nvSpPr>
            <p:spPr>
              <a:xfrm>
                <a:off x="4115652" y="3492529"/>
                <a:ext cx="714894" cy="184666"/>
              </a:xfrm>
              <a:prstGeom prst="rect">
                <a:avLst/>
              </a:prstGeom>
              <a:noFill/>
            </p:spPr>
            <p:txBody>
              <a:bodyPr wrap="square" rtlCol="0">
                <a:spAutoFit/>
              </a:bodyPr>
              <a:lstStyle/>
              <a:p>
                <a:r>
                  <a:rPr lang="en-GB" sz="600">
                    <a:solidFill>
                      <a:srgbClr val="000000"/>
                    </a:solidFill>
                  </a:rPr>
                  <a:t>At Risk</a:t>
                </a:r>
              </a:p>
            </p:txBody>
          </p:sp>
        </p:grpSp>
        <p:grpSp>
          <p:nvGrpSpPr>
            <p:cNvPr id="25" name="Group 24">
              <a:extLst>
                <a:ext uri="{FF2B5EF4-FFF2-40B4-BE49-F238E27FC236}">
                  <a16:creationId xmlns:a16="http://schemas.microsoft.com/office/drawing/2014/main" id="{44E4EB13-E935-9040-6FA8-A62F248A90A1}"/>
                </a:ext>
              </a:extLst>
            </p:cNvPr>
            <p:cNvGrpSpPr/>
            <p:nvPr/>
          </p:nvGrpSpPr>
          <p:grpSpPr>
            <a:xfrm>
              <a:off x="6429317" y="3532768"/>
              <a:ext cx="723627" cy="184666"/>
              <a:chOff x="4089862" y="3492529"/>
              <a:chExt cx="723627" cy="184666"/>
            </a:xfrm>
          </p:grpSpPr>
          <p:sp>
            <p:nvSpPr>
              <p:cNvPr id="26" name="Oval 25">
                <a:extLst>
                  <a:ext uri="{FF2B5EF4-FFF2-40B4-BE49-F238E27FC236}">
                    <a16:creationId xmlns:a16="http://schemas.microsoft.com/office/drawing/2014/main" id="{38EAAB63-9118-D31D-5662-0CB276EC3CF0}"/>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TextBox 26">
                <a:extLst>
                  <a:ext uri="{FF2B5EF4-FFF2-40B4-BE49-F238E27FC236}">
                    <a16:creationId xmlns:a16="http://schemas.microsoft.com/office/drawing/2014/main" id="{8448B7E8-077C-F6F3-674A-E9DB10BA46DB}"/>
                  </a:ext>
                </a:extLst>
              </p:cNvPr>
              <p:cNvSpPr txBox="1"/>
              <p:nvPr/>
            </p:nvSpPr>
            <p:spPr>
              <a:xfrm>
                <a:off x="4098595" y="3492529"/>
                <a:ext cx="714894" cy="184666"/>
              </a:xfrm>
              <a:prstGeom prst="rect">
                <a:avLst/>
              </a:prstGeom>
              <a:noFill/>
            </p:spPr>
            <p:txBody>
              <a:bodyPr wrap="square" rtlCol="0">
                <a:spAutoFit/>
              </a:bodyPr>
              <a:lstStyle/>
              <a:p>
                <a:r>
                  <a:rPr lang="en-GB" sz="600">
                    <a:solidFill>
                      <a:srgbClr val="000000"/>
                    </a:solidFill>
                  </a:rPr>
                  <a:t>Overdue</a:t>
                </a:r>
              </a:p>
            </p:txBody>
          </p:sp>
        </p:grpSp>
      </p:grpSp>
      <p:pic>
        <p:nvPicPr>
          <p:cNvPr id="6" name="Picture 5">
            <a:extLst>
              <a:ext uri="{FF2B5EF4-FFF2-40B4-BE49-F238E27FC236}">
                <a16:creationId xmlns:a16="http://schemas.microsoft.com/office/drawing/2014/main" id="{C302F3C7-92BD-9D29-01CF-2C31426725FD}"/>
              </a:ext>
            </a:extLst>
          </p:cNvPr>
          <p:cNvPicPr>
            <a:picLocks noChangeAspect="1"/>
          </p:cNvPicPr>
          <p:nvPr/>
        </p:nvPicPr>
        <p:blipFill>
          <a:blip r:embed="rId3"/>
          <a:stretch>
            <a:fillRect/>
          </a:stretch>
        </p:blipFill>
        <p:spPr>
          <a:xfrm>
            <a:off x="4317999" y="1527912"/>
            <a:ext cx="4256613" cy="1220152"/>
          </a:xfrm>
          <a:prstGeom prst="rect">
            <a:avLst/>
          </a:prstGeom>
        </p:spPr>
      </p:pic>
    </p:spTree>
    <p:extLst>
      <p:ext uri="{BB962C8B-B14F-4D97-AF65-F5344CB8AC3E}">
        <p14:creationId xmlns:p14="http://schemas.microsoft.com/office/powerpoint/2010/main" val="4271649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BF43-B9E1-4535-91B4-009F225C894A}"/>
              </a:ext>
            </a:extLst>
          </p:cNvPr>
          <p:cNvSpPr>
            <a:spLocks noGrp="1"/>
          </p:cNvSpPr>
          <p:nvPr>
            <p:ph type="ctrTitle"/>
          </p:nvPr>
        </p:nvSpPr>
        <p:spPr>
          <a:xfrm>
            <a:off x="685800" y="2020490"/>
            <a:ext cx="7772400" cy="1102519"/>
          </a:xfrm>
        </p:spPr>
        <p:txBody>
          <a:bodyPr/>
          <a:lstStyle/>
          <a:p>
            <a:r>
              <a:rPr lang="en-GB" dirty="0">
                <a:latin typeface="Nunito Sans" pitchFamily="2" charset="0"/>
                <a:ea typeface="Arial" panose="020B0604020202020204" pitchFamily="34" charset="0"/>
                <a:cs typeface="Times New Roman" panose="02020603050405020304" pitchFamily="18" charset="0"/>
              </a:rPr>
              <a:t>5. </a:t>
            </a:r>
            <a:r>
              <a:rPr lang="en-GB" dirty="0">
                <a:latin typeface="Nunito Sans" pitchFamily="2" charset="0"/>
              </a:rPr>
              <a:t>Change Pipeline </a:t>
            </a:r>
          </a:p>
        </p:txBody>
      </p:sp>
    </p:spTree>
    <p:extLst>
      <p:ext uri="{BB962C8B-B14F-4D97-AF65-F5344CB8AC3E}">
        <p14:creationId xmlns:p14="http://schemas.microsoft.com/office/powerpoint/2010/main" val="1130534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dirty="0">
                <a:solidFill>
                  <a:schemeClr val="tx1"/>
                </a:solidFill>
              </a:rPr>
              <a:t>Change Delivery Plan</a:t>
            </a:r>
            <a:br>
              <a:rPr lang="en-GB" dirty="0">
                <a:solidFill>
                  <a:schemeClr val="tx1"/>
                </a:solidFill>
              </a:rPr>
            </a:br>
            <a:r>
              <a:rPr lang="en-GB" sz="1800" dirty="0">
                <a:solidFill>
                  <a:schemeClr val="tx1"/>
                </a:solidFill>
              </a:rPr>
              <a:t>January 23 – March 24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61406" y="731393"/>
            <a:ext cx="9122793" cy="3526346"/>
            <a:chOff x="21207" y="962894"/>
            <a:chExt cx="9122793" cy="3405138"/>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7" name="Rectangle 6"/>
            <p:cNvSpPr/>
            <p:nvPr/>
          </p:nvSpPr>
          <p:spPr>
            <a:xfrm>
              <a:off x="138833" y="1296185"/>
              <a:ext cx="3168194" cy="48181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February 23 - Major Release (</a:t>
              </a:r>
              <a:r>
                <a:rPr lang="en-GB" sz="1100" b="1" dirty="0">
                  <a:solidFill>
                    <a:schemeClr val="tx1"/>
                  </a:solidFill>
                </a:rPr>
                <a:t>XRN5533</a:t>
              </a:r>
              <a:r>
                <a:rPr lang="en-GB" sz="1200" b="1" dirty="0">
                  <a:solidFill>
                    <a:schemeClr val="tx1"/>
                  </a:solidFill>
                </a:rPr>
                <a:t>)  </a:t>
              </a:r>
            </a:p>
            <a:p>
              <a:pPr algn="ctr"/>
              <a:r>
                <a:rPr lang="en-GB" sz="1000" b="1" dirty="0">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31904" cy="258537"/>
            </a:xfrm>
            <a:prstGeom prst="rect">
              <a:avLst/>
            </a:prstGeom>
            <a:noFill/>
          </p:spPr>
          <p:txBody>
            <a:bodyPr wrap="none" rtlCol="0">
              <a:spAutoFit/>
            </a:bodyPr>
            <a:lstStyle/>
            <a:p>
              <a:r>
                <a:rPr lang="en-GB" sz="1100" b="1">
                  <a:solidFill>
                    <a:schemeClr val="tx2"/>
                  </a:solidFill>
                </a:rPr>
                <a:t>Jan-23</a:t>
              </a:r>
            </a:p>
          </p:txBody>
        </p:sp>
        <p:sp>
          <p:nvSpPr>
            <p:cNvPr id="12" name="TextBox 11"/>
            <p:cNvSpPr txBox="1"/>
            <p:nvPr/>
          </p:nvSpPr>
          <p:spPr>
            <a:xfrm>
              <a:off x="4165517" y="972794"/>
              <a:ext cx="663964" cy="252618"/>
            </a:xfrm>
            <a:prstGeom prst="rect">
              <a:avLst/>
            </a:prstGeom>
            <a:noFill/>
          </p:spPr>
          <p:txBody>
            <a:bodyPr wrap="none" rtlCol="0">
              <a:spAutoFit/>
            </a:bodyPr>
            <a:lstStyle/>
            <a:p>
              <a:r>
                <a:rPr lang="en-GB" sz="1100" b="1">
                  <a:solidFill>
                    <a:schemeClr val="tx2"/>
                  </a:solidFill>
                </a:rPr>
                <a:t>Aug-23</a:t>
              </a:r>
            </a:p>
          </p:txBody>
        </p:sp>
        <p:sp>
          <p:nvSpPr>
            <p:cNvPr id="13" name="Rectangle 12"/>
            <p:cNvSpPr/>
            <p:nvPr/>
          </p:nvSpPr>
          <p:spPr>
            <a:xfrm>
              <a:off x="133713" y="2291285"/>
              <a:ext cx="5038319" cy="40526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June 23 - Major Release (</a:t>
              </a:r>
              <a:r>
                <a:rPr lang="en-GB" sz="1100" b="1" dirty="0">
                  <a:solidFill>
                    <a:schemeClr val="tx1"/>
                  </a:solidFill>
                </a:rPr>
                <a:t>XRN5562</a:t>
              </a:r>
              <a:r>
                <a:rPr lang="en-GB" sz="1200" b="1" dirty="0">
                  <a:solidFill>
                    <a:schemeClr val="tx1"/>
                  </a:solidFill>
                </a:rPr>
                <a:t>)</a:t>
              </a:r>
            </a:p>
            <a:p>
              <a:pPr algn="ctr"/>
              <a:r>
                <a:rPr lang="en-GB" sz="1050" b="1" dirty="0">
                  <a:solidFill>
                    <a:schemeClr val="tx1"/>
                  </a:solidFill>
                </a:rPr>
                <a:t>XRN5091</a:t>
              </a:r>
              <a:endParaRPr lang="en-GB" sz="1050" b="1" dirty="0">
                <a:solidFill>
                  <a:schemeClr val="tx1"/>
                </a:solidFill>
                <a:highlight>
                  <a:srgbClr val="FFFF00"/>
                </a:highlight>
              </a:endParaRPr>
            </a:p>
          </p:txBody>
        </p:sp>
        <p:sp>
          <p:nvSpPr>
            <p:cNvPr id="22" name="TextBox 21"/>
            <p:cNvSpPr txBox="1"/>
            <p:nvPr/>
          </p:nvSpPr>
          <p:spPr>
            <a:xfrm>
              <a:off x="1878438" y="970202"/>
              <a:ext cx="631904" cy="258537"/>
            </a:xfrm>
            <a:prstGeom prst="rect">
              <a:avLst/>
            </a:prstGeom>
            <a:noFill/>
          </p:spPr>
          <p:txBody>
            <a:bodyPr wrap="none" rtlCol="0">
              <a:spAutoFit/>
            </a:bodyPr>
            <a:lstStyle/>
            <a:p>
              <a:r>
                <a:rPr lang="en-GB" sz="1100" b="1">
                  <a:solidFill>
                    <a:schemeClr val="tx2"/>
                  </a:solidFill>
                </a:rPr>
                <a:t>Apr-23</a:t>
              </a:r>
            </a:p>
          </p:txBody>
        </p:sp>
        <p:sp>
          <p:nvSpPr>
            <p:cNvPr id="23" name="TextBox 22"/>
            <p:cNvSpPr txBox="1"/>
            <p:nvPr/>
          </p:nvSpPr>
          <p:spPr>
            <a:xfrm>
              <a:off x="6354730" y="966020"/>
              <a:ext cx="647934" cy="252618"/>
            </a:xfrm>
            <a:prstGeom prst="rect">
              <a:avLst/>
            </a:prstGeom>
            <a:noFill/>
          </p:spPr>
          <p:txBody>
            <a:bodyPr wrap="none" rtlCol="0">
              <a:spAutoFit/>
            </a:bodyPr>
            <a:lstStyle/>
            <a:p>
              <a:r>
                <a:rPr lang="en-GB" sz="1100" b="1">
                  <a:solidFill>
                    <a:schemeClr val="tx2"/>
                  </a:solidFill>
                </a:rPr>
                <a:t>Dec-23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668773" cy="252618"/>
            </a:xfrm>
            <a:prstGeom prst="rect">
              <a:avLst/>
            </a:prstGeom>
            <a:noFill/>
          </p:spPr>
          <p:txBody>
            <a:bodyPr wrap="none" rtlCol="0">
              <a:spAutoFit/>
            </a:bodyPr>
            <a:lstStyle/>
            <a:p>
              <a:r>
                <a:rPr lang="en-GB" sz="1100" b="1" dirty="0">
                  <a:solidFill>
                    <a:schemeClr val="tx2"/>
                  </a:solidFill>
                </a:rPr>
                <a:t>Mar-24</a:t>
              </a:r>
            </a:p>
          </p:txBody>
        </p:sp>
        <p:sp>
          <p:nvSpPr>
            <p:cNvPr id="33" name="Rectangle 32">
              <a:extLst>
                <a:ext uri="{FF2B5EF4-FFF2-40B4-BE49-F238E27FC236}">
                  <a16:creationId xmlns:a16="http://schemas.microsoft.com/office/drawing/2014/main" id="{83274BE7-61E1-4568-968F-979C6072B760}"/>
                </a:ext>
              </a:extLst>
            </p:cNvPr>
            <p:cNvSpPr/>
            <p:nvPr/>
          </p:nvSpPr>
          <p:spPr>
            <a:xfrm>
              <a:off x="2404571" y="2736176"/>
              <a:ext cx="4914338" cy="393655"/>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November 23 – Major Release (XRN5629)</a:t>
              </a:r>
            </a:p>
            <a:p>
              <a:pPr algn="ctr"/>
              <a:r>
                <a:rPr lang="en-GB" sz="1200" b="1" dirty="0">
                  <a:solidFill>
                    <a:schemeClr val="tx1"/>
                  </a:solidFill>
                </a:rPr>
                <a:t>XRN5186, XRN5482 </a:t>
              </a:r>
            </a:p>
          </p:txBody>
        </p:sp>
        <p:sp>
          <p:nvSpPr>
            <p:cNvPr id="32" name="Rectangle 31">
              <a:extLst>
                <a:ext uri="{FF2B5EF4-FFF2-40B4-BE49-F238E27FC236}">
                  <a16:creationId xmlns:a16="http://schemas.microsoft.com/office/drawing/2014/main" id="{AF99C081-C3C8-4349-BB55-E666651D5B6A}"/>
                </a:ext>
              </a:extLst>
            </p:cNvPr>
            <p:cNvSpPr/>
            <p:nvPr/>
          </p:nvSpPr>
          <p:spPr>
            <a:xfrm>
              <a:off x="2658116" y="3208438"/>
              <a:ext cx="675257" cy="37960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dirty="0">
                <a:solidFill>
                  <a:schemeClr val="tx2"/>
                </a:solidFill>
              </a:endParaRPr>
            </a:p>
            <a:p>
              <a:r>
                <a:rPr lang="en-GB" sz="700" i="1" dirty="0">
                  <a:solidFill>
                    <a:schemeClr val="tx2"/>
                  </a:solidFill>
                </a:rPr>
                <a:t>               =  Firm Implementation Date – Funding Approved by </a:t>
              </a:r>
              <a:r>
                <a:rPr lang="en-GB" sz="700" i="1" dirty="0" err="1">
                  <a:solidFill>
                    <a:schemeClr val="tx2"/>
                  </a:solidFill>
                </a:rPr>
                <a:t>ChMC</a:t>
              </a:r>
              <a:r>
                <a:rPr lang="en-GB" sz="700" i="1" dirty="0">
                  <a:solidFill>
                    <a:schemeClr val="tx2"/>
                  </a:solidFill>
                </a:rPr>
                <a:t> and / or Non-Negotiable Industry Implementation Date in place              </a:t>
              </a:r>
            </a:p>
            <a:p>
              <a:r>
                <a:rPr lang="en-GB" sz="700" i="1" dirty="0">
                  <a:solidFill>
                    <a:schemeClr val="tx2"/>
                  </a:solidFill>
                </a:rPr>
                <a:t>              </a:t>
              </a:r>
            </a:p>
            <a:p>
              <a:r>
                <a:rPr lang="en-GB" sz="700" i="1" dirty="0">
                  <a:solidFill>
                    <a:schemeClr val="tx2"/>
                  </a:solidFill>
                </a:rPr>
                <a:t>               =  Indicative Implementation Date – Changes are scoped for delivery – Funding and/or Implementation Date not yet approved by </a:t>
              </a:r>
              <a:r>
                <a:rPr lang="en-GB" sz="700" i="1" dirty="0" err="1">
                  <a:solidFill>
                    <a:schemeClr val="tx2"/>
                  </a:solidFill>
                </a:rPr>
                <a:t>ChMC</a:t>
              </a:r>
              <a:endParaRPr lang="en-GB" sz="700" i="1" dirty="0">
                <a:solidFill>
                  <a:schemeClr val="tx2"/>
                </a:solidFill>
              </a:endParaRPr>
            </a:p>
            <a:p>
              <a:endParaRPr lang="en-GB" sz="700" i="1" dirty="0">
                <a:solidFill>
                  <a:schemeClr val="tx2"/>
                </a:solidFill>
              </a:endParaRPr>
            </a:p>
            <a:p>
              <a:r>
                <a:rPr lang="en-GB" sz="700" i="1" dirty="0">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391728" cy="200055"/>
          </a:xfrm>
          <a:prstGeom prst="rect">
            <a:avLst/>
          </a:prstGeom>
          <a:noFill/>
        </p:spPr>
        <p:txBody>
          <a:bodyPr wrap="none" lIns="91440" tIns="45720" rIns="91440" bIns="45720" rtlCol="0" anchor="t">
            <a:spAutoFit/>
          </a:bodyPr>
          <a:lstStyle/>
          <a:p>
            <a:r>
              <a:rPr lang="en-GB" sz="700" dirty="0"/>
              <a:t>Slide produced 24</a:t>
            </a:r>
            <a:r>
              <a:rPr lang="en-GB" sz="700" baseline="30000" dirty="0"/>
              <a:t>th</a:t>
            </a:r>
            <a:r>
              <a:rPr lang="en-GB" sz="700" dirty="0"/>
              <a:t> July 2023</a:t>
            </a:r>
            <a:endParaRPr lang="en-GB" dirty="0"/>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56220" y="1646111"/>
            <a:ext cx="3384376" cy="393655"/>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March 23 - </a:t>
            </a:r>
            <a:r>
              <a:rPr lang="en-GB" sz="1200" b="1" dirty="0" err="1">
                <a:solidFill>
                  <a:schemeClr val="tx1"/>
                </a:solidFill>
              </a:rPr>
              <a:t>Adhoc</a:t>
            </a:r>
            <a:r>
              <a:rPr lang="en-GB" sz="1200" b="1" dirty="0">
                <a:solidFill>
                  <a:schemeClr val="tx1"/>
                </a:solidFill>
              </a:rPr>
              <a:t> Release (</a:t>
            </a:r>
            <a:r>
              <a:rPr lang="en-GB" sz="1100" b="1" dirty="0">
                <a:solidFill>
                  <a:schemeClr val="tx1"/>
                </a:solidFill>
              </a:rPr>
              <a:t>XRN5575</a:t>
            </a:r>
            <a:r>
              <a:rPr lang="en-GB" sz="1200" b="1" dirty="0">
                <a:solidFill>
                  <a:schemeClr val="tx1"/>
                </a:solidFill>
              </a:rPr>
              <a:t>)</a:t>
            </a:r>
          </a:p>
          <a:p>
            <a:pPr algn="ctr"/>
            <a:r>
              <a:rPr lang="en-GB" sz="1050" b="1" dirty="0">
                <a:solidFill>
                  <a:schemeClr val="tx1"/>
                </a:solidFill>
              </a:rPr>
              <a:t>XRN5379, XRN5143</a:t>
            </a:r>
            <a:endParaRPr lang="en-GB" sz="1050" b="1" dirty="0">
              <a:solidFill>
                <a:schemeClr val="tx1"/>
              </a:solidFill>
              <a:highlight>
                <a:srgbClr val="FFFF00"/>
              </a:highlight>
            </a:endParaRPr>
          </a:p>
        </p:txBody>
      </p:sp>
      <p:sp>
        <p:nvSpPr>
          <p:cNvPr id="46" name="Rectangle 45">
            <a:extLst>
              <a:ext uri="{FF2B5EF4-FFF2-40B4-BE49-F238E27FC236}">
                <a16:creationId xmlns:a16="http://schemas.microsoft.com/office/drawing/2014/main" id="{6CDD913D-265C-4298-8B0E-6ED3C6EBFD88}"/>
              </a:ext>
            </a:extLst>
          </p:cNvPr>
          <p:cNvSpPr/>
          <p:nvPr/>
        </p:nvSpPr>
        <p:spPr>
          <a:xfrm>
            <a:off x="415943" y="2594603"/>
            <a:ext cx="675257" cy="30132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XRN5595</a:t>
            </a:r>
          </a:p>
        </p:txBody>
      </p:sp>
      <p:sp>
        <p:nvSpPr>
          <p:cNvPr id="47" name="Rectangle 46">
            <a:extLst>
              <a:ext uri="{FF2B5EF4-FFF2-40B4-BE49-F238E27FC236}">
                <a16:creationId xmlns:a16="http://schemas.microsoft.com/office/drawing/2014/main" id="{E1BBEC5A-4649-40CA-A725-F29D83715EA8}"/>
              </a:ext>
            </a:extLst>
          </p:cNvPr>
          <p:cNvSpPr/>
          <p:nvPr/>
        </p:nvSpPr>
        <p:spPr>
          <a:xfrm>
            <a:off x="415942" y="3039988"/>
            <a:ext cx="675257" cy="393118"/>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XRN5555</a:t>
            </a:r>
          </a:p>
        </p:txBody>
      </p:sp>
      <p:sp>
        <p:nvSpPr>
          <p:cNvPr id="48" name="Rectangle 47">
            <a:extLst>
              <a:ext uri="{FF2B5EF4-FFF2-40B4-BE49-F238E27FC236}">
                <a16:creationId xmlns:a16="http://schemas.microsoft.com/office/drawing/2014/main" id="{C711C03E-9388-42AA-A2C7-E1C2617A3C80}"/>
              </a:ext>
            </a:extLst>
          </p:cNvPr>
          <p:cNvSpPr/>
          <p:nvPr/>
        </p:nvSpPr>
        <p:spPr>
          <a:xfrm>
            <a:off x="4932040" y="3729851"/>
            <a:ext cx="4113124" cy="488355"/>
          </a:xfrm>
          <a:prstGeom prst="rect">
            <a:avLst/>
          </a:prstGeom>
          <a:solidFill>
            <a:schemeClr val="accent5"/>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February 24 – Major Release</a:t>
            </a:r>
          </a:p>
          <a:p>
            <a:pPr algn="ctr"/>
            <a:r>
              <a:rPr lang="en-GB" sz="1200" b="1" dirty="0">
                <a:solidFill>
                  <a:schemeClr val="tx1"/>
                </a:solidFill>
              </a:rPr>
              <a:t>XRN5604 | XRN5605 | XRN5607</a:t>
            </a:r>
          </a:p>
        </p:txBody>
      </p:sp>
      <p:sp>
        <p:nvSpPr>
          <p:cNvPr id="29" name="Rectangle 28">
            <a:extLst>
              <a:ext uri="{FF2B5EF4-FFF2-40B4-BE49-F238E27FC236}">
                <a16:creationId xmlns:a16="http://schemas.microsoft.com/office/drawing/2014/main" id="{18FF10C9-BAE2-4D87-83C4-FB1563FB516A}"/>
              </a:ext>
            </a:extLst>
          </p:cNvPr>
          <p:cNvSpPr/>
          <p:nvPr/>
        </p:nvSpPr>
        <p:spPr>
          <a:xfrm>
            <a:off x="1209903" y="2600531"/>
            <a:ext cx="734508"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XRN5535A</a:t>
            </a:r>
          </a:p>
        </p:txBody>
      </p:sp>
      <p:sp>
        <p:nvSpPr>
          <p:cNvPr id="30" name="Rectangle 29">
            <a:extLst>
              <a:ext uri="{FF2B5EF4-FFF2-40B4-BE49-F238E27FC236}">
                <a16:creationId xmlns:a16="http://schemas.microsoft.com/office/drawing/2014/main" id="{87D3A54A-7D6E-4D84-B2A9-F3135DDDA82B}"/>
              </a:ext>
            </a:extLst>
          </p:cNvPr>
          <p:cNvSpPr/>
          <p:nvPr/>
        </p:nvSpPr>
        <p:spPr>
          <a:xfrm>
            <a:off x="6392034" y="2104944"/>
            <a:ext cx="844262" cy="39311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XRN5567</a:t>
            </a:r>
          </a:p>
        </p:txBody>
      </p:sp>
      <p:sp>
        <p:nvSpPr>
          <p:cNvPr id="37" name="Rectangle 36">
            <a:extLst>
              <a:ext uri="{FF2B5EF4-FFF2-40B4-BE49-F238E27FC236}">
                <a16:creationId xmlns:a16="http://schemas.microsoft.com/office/drawing/2014/main" id="{4DB3ADE4-ED1A-42DE-BC49-E7DEE64E821A}"/>
              </a:ext>
            </a:extLst>
          </p:cNvPr>
          <p:cNvSpPr/>
          <p:nvPr/>
        </p:nvSpPr>
        <p:spPr>
          <a:xfrm>
            <a:off x="6181479" y="1079301"/>
            <a:ext cx="1054817" cy="431592"/>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Minor Release 12 XRN5454</a:t>
            </a:r>
          </a:p>
        </p:txBody>
      </p:sp>
      <p:sp>
        <p:nvSpPr>
          <p:cNvPr id="14" name="Rectangle 13">
            <a:extLst>
              <a:ext uri="{FF2B5EF4-FFF2-40B4-BE49-F238E27FC236}">
                <a16:creationId xmlns:a16="http://schemas.microsoft.com/office/drawing/2014/main" id="{975941FE-A600-52C7-A362-F8A48C15CC12}"/>
              </a:ext>
            </a:extLst>
          </p:cNvPr>
          <p:cNvSpPr/>
          <p:nvPr/>
        </p:nvSpPr>
        <p:spPr>
          <a:xfrm>
            <a:off x="5472913" y="3039987"/>
            <a:ext cx="2625197" cy="607006"/>
          </a:xfrm>
          <a:prstGeom prst="rect">
            <a:avLst/>
          </a:prstGeom>
          <a:solidFill>
            <a:schemeClr val="accent5"/>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November 23 – </a:t>
            </a:r>
            <a:r>
              <a:rPr lang="en-GB" sz="1200" b="1" dirty="0" err="1">
                <a:solidFill>
                  <a:schemeClr val="tx1"/>
                </a:solidFill>
              </a:rPr>
              <a:t>Adhoc</a:t>
            </a:r>
            <a:r>
              <a:rPr lang="en-GB" sz="1200" b="1" dirty="0">
                <a:solidFill>
                  <a:schemeClr val="tx1"/>
                </a:solidFill>
              </a:rPr>
              <a:t> Winter Release</a:t>
            </a:r>
          </a:p>
          <a:p>
            <a:pPr algn="ctr"/>
            <a:r>
              <a:rPr lang="en-GB" sz="1200" b="1" dirty="0">
                <a:solidFill>
                  <a:schemeClr val="tx1"/>
                </a:solidFill>
              </a:rPr>
              <a:t>XRN5604 | XRN5605 </a:t>
            </a:r>
          </a:p>
        </p:txBody>
      </p:sp>
      <p:sp>
        <p:nvSpPr>
          <p:cNvPr id="15" name="Rectangle 14">
            <a:extLst>
              <a:ext uri="{FF2B5EF4-FFF2-40B4-BE49-F238E27FC236}">
                <a16:creationId xmlns:a16="http://schemas.microsoft.com/office/drawing/2014/main" id="{E7536D95-D9AD-9E76-97E9-A4D94C1A791B}"/>
              </a:ext>
            </a:extLst>
          </p:cNvPr>
          <p:cNvSpPr/>
          <p:nvPr/>
        </p:nvSpPr>
        <p:spPr>
          <a:xfrm>
            <a:off x="4082904" y="3039987"/>
            <a:ext cx="675257" cy="393119"/>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XRN5652</a:t>
            </a:r>
          </a:p>
        </p:txBody>
      </p:sp>
      <p:sp>
        <p:nvSpPr>
          <p:cNvPr id="16" name="Rectangle 15">
            <a:extLst>
              <a:ext uri="{FF2B5EF4-FFF2-40B4-BE49-F238E27FC236}">
                <a16:creationId xmlns:a16="http://schemas.microsoft.com/office/drawing/2014/main" id="{58284341-9EA3-436E-2A69-8E8A7A4B37BA}"/>
              </a:ext>
            </a:extLst>
          </p:cNvPr>
          <p:cNvSpPr/>
          <p:nvPr/>
        </p:nvSpPr>
        <p:spPr>
          <a:xfrm>
            <a:off x="3932980" y="1084506"/>
            <a:ext cx="1539933" cy="663031"/>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Minor Release 11</a:t>
            </a:r>
          </a:p>
          <a:p>
            <a:pPr algn="ctr"/>
            <a:r>
              <a:rPr lang="en-GB" sz="1000" b="1" dirty="0">
                <a:solidFill>
                  <a:schemeClr val="tx1"/>
                </a:solidFill>
              </a:rPr>
              <a:t>XRN5651</a:t>
            </a:r>
          </a:p>
          <a:p>
            <a:pPr algn="ctr"/>
            <a:r>
              <a:rPr lang="en-GB" sz="1000" b="1" dirty="0">
                <a:solidFill>
                  <a:schemeClr val="tx1"/>
                </a:solidFill>
              </a:rPr>
              <a:t>XRN5547</a:t>
            </a:r>
          </a:p>
          <a:p>
            <a:pPr algn="ctr"/>
            <a:r>
              <a:rPr lang="en-GB" sz="1000" b="1" dirty="0">
                <a:solidFill>
                  <a:schemeClr val="tx1"/>
                </a:solidFill>
              </a:rPr>
              <a:t>XRN5316 </a:t>
            </a:r>
          </a:p>
        </p:txBody>
      </p:sp>
      <p:sp>
        <p:nvSpPr>
          <p:cNvPr id="3" name="Rectangle 2">
            <a:extLst>
              <a:ext uri="{FF2B5EF4-FFF2-40B4-BE49-F238E27FC236}">
                <a16:creationId xmlns:a16="http://schemas.microsoft.com/office/drawing/2014/main" id="{84482AEC-6316-51E7-1A00-4CF7EFBC3EB5}"/>
              </a:ext>
            </a:extLst>
          </p:cNvPr>
          <p:cNvSpPr/>
          <p:nvPr/>
        </p:nvSpPr>
        <p:spPr>
          <a:xfrm>
            <a:off x="8172400" y="3050433"/>
            <a:ext cx="872764" cy="594977"/>
          </a:xfrm>
          <a:prstGeom prst="rect">
            <a:avLst/>
          </a:prstGeom>
          <a:solidFill>
            <a:schemeClr val="accent5"/>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*Scope Decision required @ August </a:t>
            </a:r>
            <a:r>
              <a:rPr lang="en-GB" sz="800" b="1" dirty="0" err="1">
                <a:solidFill>
                  <a:schemeClr val="tx1"/>
                </a:solidFill>
              </a:rPr>
              <a:t>ChMC</a:t>
            </a:r>
            <a:r>
              <a:rPr lang="en-GB" sz="800" b="1" dirty="0">
                <a:solidFill>
                  <a:schemeClr val="tx1"/>
                </a:solidFill>
              </a:rPr>
              <a:t> </a:t>
            </a:r>
          </a:p>
        </p:txBody>
      </p:sp>
      <p:sp>
        <p:nvSpPr>
          <p:cNvPr id="9" name="Rectangle 8">
            <a:extLst>
              <a:ext uri="{FF2B5EF4-FFF2-40B4-BE49-F238E27FC236}">
                <a16:creationId xmlns:a16="http://schemas.microsoft.com/office/drawing/2014/main" id="{F1130617-3DF4-E45E-6ECF-3AAB1043EC7B}"/>
              </a:ext>
            </a:extLst>
          </p:cNvPr>
          <p:cNvSpPr/>
          <p:nvPr/>
        </p:nvSpPr>
        <p:spPr>
          <a:xfrm>
            <a:off x="7253848" y="1616849"/>
            <a:ext cx="844262" cy="39311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XRN5658</a:t>
            </a:r>
          </a:p>
        </p:txBody>
      </p:sp>
    </p:spTree>
    <p:extLst>
      <p:ext uri="{BB962C8B-B14F-4D97-AF65-F5344CB8AC3E}">
        <p14:creationId xmlns:p14="http://schemas.microsoft.com/office/powerpoint/2010/main" val="2487947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80774" y="43089"/>
            <a:ext cx="8229600" cy="444349"/>
          </a:xfrm>
        </p:spPr>
        <p:txBody>
          <a:bodyPr>
            <a:noAutofit/>
          </a:bodyPr>
          <a:lstStyle/>
          <a:p>
            <a:r>
              <a:rPr lang="en-GB" sz="1800" dirty="0">
                <a:cs typeface="Arial"/>
              </a:rPr>
              <a:t>Change Pipeline - Delivery Plan - January 2023 – June 2023</a:t>
            </a:r>
            <a:endParaRPr lang="en-GB" sz="1800" dirty="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53751" y="411510"/>
          <a:ext cx="9036497" cy="4282814"/>
        </p:xfrm>
        <a:graphic>
          <a:graphicData uri="http://schemas.openxmlformats.org/drawingml/2006/table">
            <a:tbl>
              <a:tblPr firstRow="1" bandRow="1">
                <a:tableStyleId>{5C22544A-7EE6-4342-B048-85BDC9FD1C3A}</a:tableStyleId>
              </a:tblPr>
              <a:tblGrid>
                <a:gridCol w="474090">
                  <a:extLst>
                    <a:ext uri="{9D8B030D-6E8A-4147-A177-3AD203B41FA5}">
                      <a16:colId xmlns:a16="http://schemas.microsoft.com/office/drawing/2014/main" val="186566423"/>
                    </a:ext>
                  </a:extLst>
                </a:gridCol>
                <a:gridCol w="2570289">
                  <a:extLst>
                    <a:ext uri="{9D8B030D-6E8A-4147-A177-3AD203B41FA5}">
                      <a16:colId xmlns:a16="http://schemas.microsoft.com/office/drawing/2014/main" val="1927111934"/>
                    </a:ext>
                  </a:extLst>
                </a:gridCol>
                <a:gridCol w="707176">
                  <a:extLst>
                    <a:ext uri="{9D8B030D-6E8A-4147-A177-3AD203B41FA5}">
                      <a16:colId xmlns:a16="http://schemas.microsoft.com/office/drawing/2014/main" val="1986943791"/>
                    </a:ext>
                  </a:extLst>
                </a:gridCol>
                <a:gridCol w="771169">
                  <a:extLst>
                    <a:ext uri="{9D8B030D-6E8A-4147-A177-3AD203B41FA5}">
                      <a16:colId xmlns:a16="http://schemas.microsoft.com/office/drawing/2014/main" val="2201688494"/>
                    </a:ext>
                  </a:extLst>
                </a:gridCol>
                <a:gridCol w="666232">
                  <a:extLst>
                    <a:ext uri="{9D8B030D-6E8A-4147-A177-3AD203B41FA5}">
                      <a16:colId xmlns:a16="http://schemas.microsoft.com/office/drawing/2014/main" val="2703510560"/>
                    </a:ext>
                  </a:extLst>
                </a:gridCol>
                <a:gridCol w="829851">
                  <a:extLst>
                    <a:ext uri="{9D8B030D-6E8A-4147-A177-3AD203B41FA5}">
                      <a16:colId xmlns:a16="http://schemas.microsoft.com/office/drawing/2014/main" val="1331005079"/>
                    </a:ext>
                  </a:extLst>
                </a:gridCol>
                <a:gridCol w="1149596">
                  <a:extLst>
                    <a:ext uri="{9D8B030D-6E8A-4147-A177-3AD203B41FA5}">
                      <a16:colId xmlns:a16="http://schemas.microsoft.com/office/drawing/2014/main" val="2490762818"/>
                    </a:ext>
                  </a:extLst>
                </a:gridCol>
                <a:gridCol w="934047">
                  <a:extLst>
                    <a:ext uri="{9D8B030D-6E8A-4147-A177-3AD203B41FA5}">
                      <a16:colId xmlns:a16="http://schemas.microsoft.com/office/drawing/2014/main" val="3781804961"/>
                    </a:ext>
                  </a:extLst>
                </a:gridCol>
                <a:gridCol w="934047">
                  <a:extLst>
                    <a:ext uri="{9D8B030D-6E8A-4147-A177-3AD203B41FA5}">
                      <a16:colId xmlns:a16="http://schemas.microsoft.com/office/drawing/2014/main" val="1069945648"/>
                    </a:ext>
                  </a:extLst>
                </a:gridCol>
              </a:tblGrid>
              <a:tr h="498298">
                <a:tc>
                  <a:txBody>
                    <a:bodyPr/>
                    <a:lstStyle/>
                    <a:p>
                      <a:r>
                        <a:rPr lang="en-GB" sz="900">
                          <a:solidFill>
                            <a:schemeClr val="bg1"/>
                          </a:solidFill>
                          <a:latin typeface="+mj-lt"/>
                        </a:rPr>
                        <a:t>XRN</a:t>
                      </a:r>
                    </a:p>
                  </a:txBody>
                  <a:tcPr anchor="ctr">
                    <a:solidFill>
                      <a:schemeClr val="tx2"/>
                    </a:solidFill>
                  </a:tcPr>
                </a:tc>
                <a:tc>
                  <a:txBody>
                    <a:bodyPr/>
                    <a:lstStyle/>
                    <a:p>
                      <a:r>
                        <a:rPr lang="en-GB" sz="900" dirty="0">
                          <a:solidFill>
                            <a:schemeClr val="bg1"/>
                          </a:solidFill>
                          <a:latin typeface="+mj-lt"/>
                        </a:rPr>
                        <a:t>Change Title</a:t>
                      </a:r>
                    </a:p>
                  </a:txBody>
                  <a:tcPr anchor="ctr">
                    <a:solidFill>
                      <a:schemeClr val="tx2"/>
                    </a:solidFill>
                  </a:tcPr>
                </a:tc>
                <a:tc>
                  <a:txBody>
                    <a:bodyPr/>
                    <a:lstStyle/>
                    <a:p>
                      <a:r>
                        <a:rPr lang="en-GB" sz="900">
                          <a:solidFill>
                            <a:schemeClr val="bg1"/>
                          </a:solidFill>
                          <a:latin typeface="+mj-lt"/>
                        </a:rPr>
                        <a:t>Proposer</a:t>
                      </a:r>
                    </a:p>
                  </a:txBody>
                  <a:tcPr anchor="ctr">
                    <a:solidFill>
                      <a:schemeClr val="tx2"/>
                    </a:solidFill>
                  </a:tcPr>
                </a:tc>
                <a:tc>
                  <a:txBody>
                    <a:bodyPr/>
                    <a:lstStyle/>
                    <a:p>
                      <a:r>
                        <a:rPr lang="en-GB" sz="900">
                          <a:solidFill>
                            <a:schemeClr val="bg1"/>
                          </a:solidFill>
                          <a:latin typeface="+mj-lt"/>
                        </a:rPr>
                        <a:t>Benefit / Impact</a:t>
                      </a:r>
                    </a:p>
                  </a:txBody>
                  <a:tcPr anchor="ctr">
                    <a:solidFill>
                      <a:schemeClr val="tx2"/>
                    </a:solidFill>
                  </a:tcPr>
                </a:tc>
                <a:tc>
                  <a:txBody>
                    <a:bodyPr/>
                    <a:lstStyle/>
                    <a:p>
                      <a:r>
                        <a:rPr lang="en-GB" sz="900">
                          <a:solidFill>
                            <a:schemeClr val="bg1"/>
                          </a:solidFill>
                          <a:latin typeface="+mj-lt"/>
                        </a:rPr>
                        <a:t>Funding </a:t>
                      </a:r>
                    </a:p>
                  </a:txBody>
                  <a:tcPr anchor="ctr">
                    <a:solidFill>
                      <a:schemeClr val="tx2"/>
                    </a:solidFill>
                  </a:tcPr>
                </a:tc>
                <a:tc>
                  <a:txBody>
                    <a:bodyPr/>
                    <a:lstStyle/>
                    <a:p>
                      <a:r>
                        <a:rPr lang="en-GB" sz="900">
                          <a:solidFill>
                            <a:schemeClr val="bg1"/>
                          </a:solidFill>
                          <a:latin typeface="+mj-lt"/>
                        </a:rPr>
                        <a:t>HLSO</a:t>
                      </a:r>
                    </a:p>
                    <a:p>
                      <a:r>
                        <a:rPr lang="en-GB" sz="900">
                          <a:solidFill>
                            <a:schemeClr val="bg1"/>
                          </a:solidFill>
                          <a:latin typeface="+mj-lt"/>
                        </a:rPr>
                        <a:t>Max Cost </a:t>
                      </a:r>
                    </a:p>
                  </a:txBody>
                  <a:tcPr anchor="ctr">
                    <a:solidFill>
                      <a:schemeClr val="tx2"/>
                    </a:solidFill>
                  </a:tcPr>
                </a:tc>
                <a:tc>
                  <a:txBody>
                    <a:bodyPr/>
                    <a:lstStyle/>
                    <a:p>
                      <a:r>
                        <a:rPr lang="en-GB" sz="900">
                          <a:solidFill>
                            <a:schemeClr val="bg1"/>
                          </a:solidFill>
                          <a:latin typeface="+mj-lt"/>
                        </a:rPr>
                        <a:t>Target Implementation   Date</a:t>
                      </a:r>
                    </a:p>
                  </a:txBody>
                  <a:tcPr anchor="ctr">
                    <a:solidFill>
                      <a:schemeClr val="tx2"/>
                    </a:solidFill>
                  </a:tcPr>
                </a:tc>
                <a:tc>
                  <a:txBody>
                    <a:bodyPr/>
                    <a:lstStyle/>
                    <a:p>
                      <a:r>
                        <a:rPr lang="en-GB" sz="900">
                          <a:solidFill>
                            <a:schemeClr val="bg1"/>
                          </a:solidFill>
                          <a:latin typeface="+mj-lt"/>
                        </a:rPr>
                        <a:t>Release Type</a:t>
                      </a:r>
                    </a:p>
                  </a:txBody>
                  <a:tcPr anchor="ctr">
                    <a:solidFill>
                      <a:schemeClr val="tx2"/>
                    </a:solidFill>
                  </a:tcPr>
                </a:tc>
                <a:tc>
                  <a:txBody>
                    <a:bodyPr/>
                    <a:lstStyle/>
                    <a:p>
                      <a:r>
                        <a:rPr lang="en-GB" sz="900" dirty="0">
                          <a:solidFill>
                            <a:schemeClr val="bg1"/>
                          </a:solidFill>
                          <a:latin typeface="+mj-lt"/>
                        </a:rPr>
                        <a:t>Delivered / </a:t>
                      </a:r>
                    </a:p>
                    <a:p>
                      <a:r>
                        <a:rPr lang="en-GB" sz="900" dirty="0">
                          <a:solidFill>
                            <a:schemeClr val="bg1"/>
                          </a:solidFill>
                          <a:latin typeface="+mj-lt"/>
                        </a:rPr>
                        <a:t>Firm / Indicative</a:t>
                      </a:r>
                    </a:p>
                  </a:txBody>
                  <a:tcPr anchor="ctr">
                    <a:solidFill>
                      <a:schemeClr val="tx2"/>
                    </a:solidFill>
                  </a:tcPr>
                </a:tc>
                <a:extLst>
                  <a:ext uri="{0D108BD9-81ED-4DB2-BD59-A6C34878D82A}">
                    <a16:rowId xmlns:a16="http://schemas.microsoft.com/office/drawing/2014/main" val="270239555"/>
                  </a:ext>
                </a:extLst>
              </a:tr>
              <a:tr h="211399">
                <a:tc>
                  <a:txBody>
                    <a:bodyPr/>
                    <a:lstStyle/>
                    <a:p>
                      <a:pPr algn="ctr"/>
                      <a:r>
                        <a:rPr lang="en-GB" sz="800" b="1" dirty="0">
                          <a:solidFill>
                            <a:schemeClr val="tx1"/>
                          </a:solidFill>
                          <a:latin typeface="+mj-lt"/>
                          <a:hlinkClick r:id="rId3">
                            <a:extLst>
                              <a:ext uri="{A12FA001-AC4F-418D-AE19-62706E023703}">
                                <ahyp:hlinkClr xmlns:ahyp="http://schemas.microsoft.com/office/drawing/2018/hyperlinkcolor" val="tx"/>
                              </a:ext>
                            </a:extLst>
                          </a:hlinkClick>
                        </a:rPr>
                        <a:t>5555</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Amend existing Large Load Site Reporting</a:t>
                      </a:r>
                      <a:endParaRPr lang="en-GB" sz="700" b="1" dirty="0">
                        <a:solidFill>
                          <a:schemeClr val="tx1"/>
                        </a:solidFill>
                        <a:latin typeface="+mj-lt"/>
                      </a:endParaRPr>
                    </a:p>
                  </a:txBody>
                  <a:tcPr anchor="ctr">
                    <a:solidFill>
                      <a:srgbClr val="E6F1F8"/>
                    </a:solidFill>
                  </a:tcPr>
                </a:tc>
                <a:tc>
                  <a:txBody>
                    <a:bodyPr/>
                    <a:lstStyle/>
                    <a:p>
                      <a:r>
                        <a:rPr lang="en-GB" sz="700" b="1">
                          <a:solidFill>
                            <a:schemeClr val="tx1"/>
                          </a:solidFill>
                          <a:latin typeface="+mj-lt"/>
                        </a:rPr>
                        <a:t>SGN</a:t>
                      </a:r>
                    </a:p>
                  </a:txBody>
                  <a:tcPr anchor="ctr">
                    <a:solidFill>
                      <a:srgbClr val="E6F1F8"/>
                    </a:solidFill>
                  </a:tcPr>
                </a:tc>
                <a:tc>
                  <a:txBody>
                    <a:bodyPr/>
                    <a:lstStyle/>
                    <a:p>
                      <a:r>
                        <a:rPr lang="en-GB" sz="700" b="1">
                          <a:solidFill>
                            <a:schemeClr val="tx1"/>
                          </a:solidFill>
                          <a:latin typeface="+mj-lt"/>
                        </a:rPr>
                        <a:t>DN</a:t>
                      </a:r>
                    </a:p>
                  </a:txBody>
                  <a:tcPr anchor="ctr">
                    <a:solidFill>
                      <a:srgbClr val="E6F1F8"/>
                    </a:solidFill>
                  </a:tcPr>
                </a:tc>
                <a:tc>
                  <a:txBody>
                    <a:bodyPr/>
                    <a:lstStyle/>
                    <a:p>
                      <a:r>
                        <a:rPr lang="en-GB" sz="700" b="1">
                          <a:solidFill>
                            <a:schemeClr val="tx1"/>
                          </a:solidFill>
                          <a:latin typeface="+mj-lt"/>
                        </a:rPr>
                        <a:t>DN</a:t>
                      </a:r>
                    </a:p>
                  </a:txBody>
                  <a:tcPr anchor="ctr">
                    <a:solidFill>
                      <a:srgbClr val="E6F1F8"/>
                    </a:solidFill>
                  </a:tcPr>
                </a:tc>
                <a:tc>
                  <a:txBody>
                    <a:bodyPr/>
                    <a:lstStyle/>
                    <a:p>
                      <a:pPr algn="l"/>
                      <a:r>
                        <a:rPr lang="en-GB" sz="700" b="1">
                          <a:solidFill>
                            <a:schemeClr val="tx1"/>
                          </a:solidFill>
                          <a:latin typeface="+mj-lt"/>
                        </a:rPr>
                        <a:t>N/A</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31</a:t>
                      </a:r>
                      <a:r>
                        <a:rPr kumimoji="0" lang="en-GB" sz="700" b="1" i="0" u="none" strike="noStrike" kern="1200" cap="none" spc="0" normalizeH="0" baseline="30000" noProof="0">
                          <a:ln>
                            <a:noFill/>
                          </a:ln>
                          <a:solidFill>
                            <a:schemeClr val="tx1"/>
                          </a:solidFill>
                          <a:effectLst/>
                          <a:uLnTx/>
                          <a:uFillTx/>
                          <a:latin typeface="+mj-lt"/>
                          <a:ea typeface="+mn-ea"/>
                          <a:cs typeface="+mn-cs"/>
                        </a:rPr>
                        <a:t>st </a:t>
                      </a:r>
                      <a:r>
                        <a:rPr kumimoji="0" lang="en-GB" sz="700" b="1" i="0" u="none" strike="noStrike" kern="1200" cap="none" spc="0" normalizeH="0" baseline="0" noProof="0">
                          <a:ln>
                            <a:noFill/>
                          </a:ln>
                          <a:solidFill>
                            <a:schemeClr val="tx1"/>
                          </a:solidFill>
                          <a:effectLst/>
                          <a:uLnTx/>
                          <a:uFillTx/>
                          <a:latin typeface="+mj-lt"/>
                          <a:ea typeface="+mn-ea"/>
                          <a:cs typeface="+mn-cs"/>
                        </a:rPr>
                        <a:t>January 2023</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 </a:t>
                      </a:r>
                    </a:p>
                  </a:txBody>
                  <a:tcPr anchor="ctr">
                    <a:solidFill>
                      <a:srgbClr val="E6F1F8"/>
                    </a:solidFill>
                  </a:tcPr>
                </a:tc>
                <a:extLst>
                  <a:ext uri="{0D108BD9-81ED-4DB2-BD59-A6C34878D82A}">
                    <a16:rowId xmlns:a16="http://schemas.microsoft.com/office/drawing/2014/main" val="3814163338"/>
                  </a:ext>
                </a:extLst>
              </a:tr>
              <a:tr h="282738">
                <a:tc>
                  <a:txBody>
                    <a:bodyPr/>
                    <a:lstStyle/>
                    <a:p>
                      <a:pPr algn="ctr">
                        <a:spcAft>
                          <a:spcPts val="0"/>
                        </a:spcAft>
                      </a:pPr>
                      <a:r>
                        <a:rPr lang="en-GB" sz="800" b="1" u="none">
                          <a:solidFill>
                            <a:schemeClr val="tx1"/>
                          </a:solidFill>
                          <a:latin typeface="+mj-lt"/>
                          <a:hlinkClick r:id="rId4">
                            <a:extLst>
                              <a:ext uri="{A12FA001-AC4F-418D-AE19-62706E023703}">
                                <ahyp:hlinkClr xmlns:ahyp="http://schemas.microsoft.com/office/drawing/2018/hyperlinkcolor" val="tx"/>
                              </a:ext>
                            </a:extLst>
                          </a:hlinkClick>
                        </a:rPr>
                        <a:t>4900</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Biomethane/Propane Reduction</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SGN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DN</a:t>
                      </a:r>
                    </a:p>
                    <a:p>
                      <a:pPr>
                        <a:spcAft>
                          <a:spcPts val="0"/>
                        </a:spcAft>
                      </a:pPr>
                      <a:r>
                        <a:rPr lang="en-GB" sz="700" b="1">
                          <a:solidFill>
                            <a:schemeClr val="tx1"/>
                          </a:solidFill>
                          <a:latin typeface="+mj-lt"/>
                        </a:rPr>
                        <a:t>Decarb</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N/A</a:t>
                      </a:r>
                    </a:p>
                  </a:txBody>
                  <a:tcPr marL="72000" marR="72000" marT="36000" marB="36000" anchor="ctr">
                    <a:solidFill>
                      <a:srgbClr val="E6F1F8"/>
                    </a:solidFill>
                  </a:tcPr>
                </a:tc>
                <a:tc>
                  <a:txBody>
                    <a:bodyPr/>
                    <a:lstStyle/>
                    <a:p>
                      <a:r>
                        <a:rPr lang="en-GB" sz="700" b="1">
                          <a:solidFill>
                            <a:schemeClr val="tx1"/>
                          </a:solidFill>
                          <a:latin typeface="+mj-lt"/>
                        </a:rPr>
                        <a:t>25</a:t>
                      </a:r>
                      <a:r>
                        <a:rPr lang="en-GB" sz="700" b="1" baseline="30000">
                          <a:solidFill>
                            <a:schemeClr val="tx1"/>
                          </a:solidFill>
                          <a:latin typeface="+mj-lt"/>
                        </a:rPr>
                        <a:t>th</a:t>
                      </a:r>
                      <a:r>
                        <a:rPr lang="en-GB" sz="700" b="1">
                          <a:solidFill>
                            <a:schemeClr val="tx1"/>
                          </a:solidFill>
                          <a:latin typeface="+mj-lt"/>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1364636698"/>
                  </a:ext>
                </a:extLst>
              </a:tr>
              <a:tr h="282738">
                <a:tc>
                  <a:txBody>
                    <a:bodyPr/>
                    <a:lstStyle/>
                    <a:p>
                      <a:pPr algn="ctr">
                        <a:spcAft>
                          <a:spcPts val="0"/>
                        </a:spcAft>
                      </a:pPr>
                      <a:r>
                        <a:rPr lang="en-GB" sz="800" b="1" u="none">
                          <a:solidFill>
                            <a:schemeClr val="tx1"/>
                          </a:solidFill>
                          <a:latin typeface="+mj-lt"/>
                          <a:hlinkClick r:id="rId5">
                            <a:extLst>
                              <a:ext uri="{A12FA001-AC4F-418D-AE19-62706E023703}">
                                <ahyp:hlinkClr xmlns:ahyp="http://schemas.microsoft.com/office/drawing/2018/hyperlinkcolor" val="tx"/>
                              </a:ext>
                            </a:extLst>
                          </a:hlinkClick>
                        </a:rPr>
                        <a:t>4978</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Notification of Rolling AQ Value (following Transfer of Ownership between M-5 and M) </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British</a:t>
                      </a:r>
                    </a:p>
                    <a:p>
                      <a:pPr>
                        <a:spcAft>
                          <a:spcPts val="0"/>
                        </a:spcAft>
                      </a:pPr>
                      <a:r>
                        <a:rPr lang="en-GB" sz="700" b="1">
                          <a:solidFill>
                            <a:schemeClr val="tx1"/>
                          </a:solidFill>
                          <a:latin typeface="+mj-lt"/>
                        </a:rPr>
                        <a:t>Gas</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£90.6k</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863332575"/>
                  </a:ext>
                </a:extLst>
              </a:tr>
              <a:tr h="282738">
                <a:tc>
                  <a:txBody>
                    <a:bodyPr/>
                    <a:lstStyle/>
                    <a:p>
                      <a:pPr algn="ctr">
                        <a:spcAft>
                          <a:spcPts val="0"/>
                        </a:spcAft>
                      </a:pPr>
                      <a:r>
                        <a:rPr lang="en-GB" sz="800" b="1" u="none">
                          <a:solidFill>
                            <a:schemeClr val="tx1"/>
                          </a:solidFill>
                          <a:latin typeface="+mj-lt"/>
                          <a:hlinkClick r:id="rId6">
                            <a:extLst>
                              <a:ext uri="{A12FA001-AC4F-418D-AE19-62706E023703}">
                                <ahyp:hlinkClr xmlns:ahyp="http://schemas.microsoft.com/office/drawing/2018/hyperlinkcolor" val="tx"/>
                              </a:ext>
                            </a:extLst>
                          </a:hlinkClick>
                        </a:rPr>
                        <a:t>4990</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Transfer of Sites with Low Read Submission Performance from Class 2 and 3 into Class 4 – MOD 0664 </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SSE</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£232k</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1738539054"/>
                  </a:ext>
                </a:extLst>
              </a:tr>
              <a:tr h="208379">
                <a:tc>
                  <a:txBody>
                    <a:bodyPr/>
                    <a:lstStyle/>
                    <a:p>
                      <a:pPr algn="ctr">
                        <a:spcAft>
                          <a:spcPts val="0"/>
                        </a:spcAft>
                      </a:pPr>
                      <a:r>
                        <a:rPr lang="en-GB" sz="800" b="1" u="none">
                          <a:solidFill>
                            <a:schemeClr val="tx1"/>
                          </a:solidFill>
                          <a:latin typeface="+mj-lt"/>
                          <a:hlinkClick r:id="rId7">
                            <a:extLst>
                              <a:ext uri="{A12FA001-AC4F-418D-AE19-62706E023703}">
                                <ahyp:hlinkClr xmlns:ahyp="http://schemas.microsoft.com/office/drawing/2018/hyperlinkcolor" val="tx"/>
                              </a:ext>
                            </a:extLst>
                          </a:hlinkClick>
                        </a:rPr>
                        <a:t>4989</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Residual AMT activities</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CDSP</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algn="l">
                        <a:spcAft>
                          <a:spcPts val="0"/>
                        </a:spcAft>
                      </a:pPr>
                      <a:r>
                        <a:rPr lang="en-GB" sz="700" b="1">
                          <a:solidFill>
                            <a:schemeClr val="tx1"/>
                          </a:solidFill>
                          <a:latin typeface="+mj-lt"/>
                        </a:rPr>
                        <a:t>N/A</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37208038"/>
                  </a:ext>
                </a:extLst>
              </a:tr>
              <a:tr h="285385">
                <a:tc>
                  <a:txBody>
                    <a:bodyPr/>
                    <a:lstStyle/>
                    <a:p>
                      <a:pPr algn="ctr">
                        <a:spcAft>
                          <a:spcPts val="0"/>
                        </a:spcAft>
                      </a:pPr>
                      <a:r>
                        <a:rPr lang="en-GB" sz="800" b="1" u="none">
                          <a:solidFill>
                            <a:schemeClr val="tx1"/>
                          </a:solidFill>
                          <a:latin typeface="+mj-lt"/>
                          <a:hlinkClick r:id="rId8">
                            <a:extLst>
                              <a:ext uri="{A12FA001-AC4F-418D-AE19-62706E023703}">
                                <ahyp:hlinkClr xmlns:ahyp="http://schemas.microsoft.com/office/drawing/2018/hyperlinkcolor" val="tx"/>
                              </a:ext>
                            </a:extLst>
                          </a:hlinkClick>
                        </a:rPr>
                        <a:t>4992</a:t>
                      </a:r>
                      <a:endParaRPr lang="en-GB" sz="800" b="1" u="none">
                        <a:solidFill>
                          <a:schemeClr val="tx1"/>
                        </a:solidFill>
                        <a:latin typeface="+mj-lt"/>
                      </a:endParaRPr>
                    </a:p>
                  </a:txBody>
                  <a:tcPr marL="72000" marR="72000" marT="36000" marB="36000" anchor="ctr">
                    <a:solidFill>
                      <a:schemeClr val="accent1"/>
                    </a:solidFill>
                  </a:tcPr>
                </a:tc>
                <a:tc>
                  <a:txBody>
                    <a:bodyPr/>
                    <a:lstStyle/>
                    <a:p>
                      <a:pPr>
                        <a:spcAft>
                          <a:spcPts val="0"/>
                        </a:spcAft>
                      </a:pPr>
                      <a:r>
                        <a:rPr lang="en-GB" sz="700" b="1" kern="1200" dirty="0">
                          <a:solidFill>
                            <a:schemeClr val="tx1"/>
                          </a:solidFill>
                          <a:effectLst/>
                          <a:latin typeface="+mj-lt"/>
                          <a:ea typeface="+mn-ea"/>
                          <a:cs typeface="+mn-cs"/>
                        </a:rPr>
                        <a:t>XRN4992 - Modification 0687 Clarification of Supplier of Last Resort (SoLR) Cost Recovery Process </a:t>
                      </a:r>
                      <a:endParaRPr lang="en-GB" sz="700" b="1" dirty="0">
                        <a:solidFill>
                          <a:schemeClr val="tx1"/>
                        </a:solidFill>
                        <a:latin typeface="+mj-lt"/>
                      </a:endParaRP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Total</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DNO</a:t>
                      </a:r>
                    </a:p>
                  </a:txBody>
                  <a:tcPr marL="72000" marR="72000" marT="36000" marB="36000" anchor="ctr">
                    <a:solidFill>
                      <a:srgbClr val="E6F1F8"/>
                    </a:solidFill>
                  </a:tcPr>
                </a:tc>
                <a:tc>
                  <a:txBody>
                    <a:bodyPr/>
                    <a:lstStyle/>
                    <a:p>
                      <a:pPr algn="l">
                        <a:spcAft>
                          <a:spcPts val="0"/>
                        </a:spcAft>
                      </a:pPr>
                      <a:r>
                        <a:rPr lang="en-GB" sz="700" b="1" dirty="0">
                          <a:solidFill>
                            <a:schemeClr val="tx1"/>
                          </a:solidFill>
                          <a:latin typeface="+mj-lt"/>
                        </a:rPr>
                        <a:t>£108.7k</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4179349519"/>
                  </a:ext>
                </a:extLst>
              </a:tr>
              <a:tr h="285385">
                <a:tc>
                  <a:txBody>
                    <a:bodyPr/>
                    <a:lstStyle/>
                    <a:p>
                      <a:pPr algn="ctr">
                        <a:spcAft>
                          <a:spcPts val="0"/>
                        </a:spcAft>
                      </a:pPr>
                      <a:r>
                        <a:rPr lang="en-GB" sz="800" b="1" u="none">
                          <a:solidFill>
                            <a:schemeClr val="tx1"/>
                          </a:solidFill>
                          <a:latin typeface="+mj-lt"/>
                          <a:hlinkClick r:id="rId9">
                            <a:extLst>
                              <a:ext uri="{A12FA001-AC4F-418D-AE19-62706E023703}">
                                <ahyp:hlinkClr xmlns:ahyp="http://schemas.microsoft.com/office/drawing/2018/hyperlinkcolor" val="tx"/>
                              </a:ext>
                            </a:extLst>
                          </a:hlinkClick>
                        </a:rPr>
                        <a:t>5298</a:t>
                      </a:r>
                      <a:endParaRPr lang="en-GB" sz="800" b="1" u="none">
                        <a:solidFill>
                          <a:schemeClr val="tx1"/>
                        </a:solidFill>
                        <a:latin typeface="+mj-lt"/>
                      </a:endParaRPr>
                    </a:p>
                  </a:txBody>
                  <a:tcPr marL="72000" marR="72000" marT="36000" marB="36000" anchor="ctr">
                    <a:solidFill>
                      <a:schemeClr val="accent1"/>
                    </a:solidFill>
                  </a:tcPr>
                </a:tc>
                <a:tc>
                  <a:txBody>
                    <a:bodyPr/>
                    <a:lstStyle/>
                    <a:p>
                      <a:pPr fontAlgn="auto">
                        <a:spcAft>
                          <a:spcPts val="0"/>
                        </a:spcAft>
                      </a:pPr>
                      <a:r>
                        <a:rPr lang="en-GB" sz="700" b="1" kern="1200" dirty="0">
                          <a:solidFill>
                            <a:schemeClr val="tx1"/>
                          </a:solidFill>
                          <a:effectLst/>
                          <a:latin typeface="+mj-lt"/>
                          <a:ea typeface="+mn-ea"/>
                          <a:cs typeface="+mn-cs"/>
                        </a:rPr>
                        <a:t>H100 Fife Project – Hydrogen Network Trial </a:t>
                      </a:r>
                      <a:endParaRPr lang="en-GB" sz="700" b="1" dirty="0">
                        <a:solidFill>
                          <a:schemeClr val="tx1"/>
                        </a:solidFill>
                        <a:effectLst/>
                        <a:latin typeface="+mj-lt"/>
                        <a:ea typeface="Calibri" panose="020F0502020204030204" pitchFamily="34" charset="0"/>
                        <a:cs typeface="Times New Roman" panose="02020603050405020304" pitchFamily="18" charset="0"/>
                      </a:endParaRP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SGN</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p>
                      <a:pPr>
                        <a:spcAft>
                          <a:spcPts val="0"/>
                        </a:spcAft>
                      </a:pPr>
                      <a:r>
                        <a:rPr lang="en-GB" sz="700" b="1">
                          <a:solidFill>
                            <a:schemeClr val="tx1"/>
                          </a:solidFill>
                          <a:latin typeface="+mj-lt"/>
                        </a:rPr>
                        <a:t>DN</a:t>
                      </a: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DN</a:t>
                      </a:r>
                    </a:p>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Decarb</a:t>
                      </a:r>
                    </a:p>
                  </a:txBody>
                  <a:tcPr marL="72000" marR="72000" marT="36000" marB="36000" anchor="ctr">
                    <a:solidFill>
                      <a:srgbClr val="E6F1F8"/>
                    </a:solidFill>
                  </a:tcPr>
                </a:tc>
                <a:tc>
                  <a:txBody>
                    <a:bodyPr/>
                    <a:lstStyle/>
                    <a:p>
                      <a:pPr algn="l"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N/A</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February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Delivered </a:t>
                      </a:r>
                      <a:endParaRPr kumimoji="0" lang="en-GB" sz="700" b="1" i="0" u="none" strike="noStrike" kern="1200" cap="none" spc="0" normalizeH="0" baseline="0" noProof="0" dirty="0">
                        <a:ln>
                          <a:noFill/>
                        </a:ln>
                        <a:solidFill>
                          <a:schemeClr val="tx1"/>
                        </a:solidFill>
                        <a:effectLst/>
                        <a:uLnTx/>
                        <a:uFillTx/>
                        <a:latin typeface="+mj-lt"/>
                        <a:ea typeface="+mn-ea"/>
                        <a:cs typeface="+mn-cs"/>
                      </a:endParaRPr>
                    </a:p>
                  </a:txBody>
                  <a:tcPr anchor="ctr">
                    <a:solidFill>
                      <a:srgbClr val="E6F1F8"/>
                    </a:solidFill>
                  </a:tcPr>
                </a:tc>
                <a:extLst>
                  <a:ext uri="{0D108BD9-81ED-4DB2-BD59-A6C34878D82A}">
                    <a16:rowId xmlns:a16="http://schemas.microsoft.com/office/drawing/2014/main" val="634149763"/>
                  </a:ext>
                </a:extLst>
              </a:tr>
              <a:tr h="285385">
                <a:tc>
                  <a:txBody>
                    <a:bodyPr/>
                    <a:lstStyle/>
                    <a:p>
                      <a:pPr algn="ctr">
                        <a:spcAft>
                          <a:spcPts val="0"/>
                        </a:spcAft>
                      </a:pPr>
                      <a:r>
                        <a:rPr lang="en-GB" sz="800" b="1">
                          <a:solidFill>
                            <a:schemeClr val="tx1"/>
                          </a:solidFill>
                          <a:latin typeface="+mj-lt"/>
                          <a:hlinkClick r:id="rId10">
                            <a:extLst>
                              <a:ext uri="{A12FA001-AC4F-418D-AE19-62706E023703}">
                                <ahyp:hlinkClr xmlns:ahyp="http://schemas.microsoft.com/office/drawing/2018/hyperlinkcolor" val="tx"/>
                              </a:ext>
                            </a:extLst>
                          </a:hlinkClick>
                        </a:rPr>
                        <a:t>5595</a:t>
                      </a:r>
                      <a:endParaRPr lang="en-GB" sz="800" b="1" u="none">
                        <a:solidFill>
                          <a:schemeClr val="tx1"/>
                        </a:solidFill>
                        <a:latin typeface="+mj-lt"/>
                      </a:endParaRPr>
                    </a:p>
                  </a:txBody>
                  <a:tcPr marL="72000" marR="72000" marT="36000" marB="36000" anchor="ctr">
                    <a:solidFill>
                      <a:schemeClr val="accent1"/>
                    </a:solidFill>
                  </a:tcPr>
                </a:tc>
                <a:tc>
                  <a:txBody>
                    <a:bodyPr/>
                    <a:lstStyle/>
                    <a:p>
                      <a:pPr fontAlgn="auto">
                        <a:spcAft>
                          <a:spcPts val="0"/>
                        </a:spcAft>
                      </a:pPr>
                      <a:r>
                        <a:rPr lang="en-US" sz="700" b="1" dirty="0">
                          <a:solidFill>
                            <a:schemeClr val="tx1"/>
                          </a:solidFill>
                          <a:effectLst/>
                          <a:latin typeface="+mj-lt"/>
                          <a:ea typeface="Calibri" panose="020F0502020204030204" pitchFamily="34" charset="0"/>
                          <a:cs typeface="Times New Roman" panose="02020603050405020304" pitchFamily="18" charset="0"/>
                        </a:rPr>
                        <a:t>Changes to the REC Switching Operator Outage Notification Lead Time (R0055)</a:t>
                      </a:r>
                      <a:endParaRPr lang="en-GB" sz="700" b="1" dirty="0">
                        <a:solidFill>
                          <a:schemeClr val="tx1"/>
                        </a:solidFill>
                        <a:effectLst/>
                        <a:latin typeface="+mj-lt"/>
                        <a:ea typeface="Calibri" panose="020F0502020204030204" pitchFamily="34" charset="0"/>
                        <a:cs typeface="Times New Roman" panose="02020603050405020304" pitchFamily="18" charset="0"/>
                      </a:endParaRP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Xoserve</a:t>
                      </a:r>
                    </a:p>
                  </a:txBody>
                  <a:tcPr marL="72000" marR="72000" marT="36000" marB="36000" anchor="ctr">
                    <a:solidFill>
                      <a:srgbClr val="E6F1F8"/>
                    </a:solidFill>
                  </a:tcPr>
                </a:tc>
                <a:tc>
                  <a:txBody>
                    <a:bodyPr/>
                    <a:lstStyle/>
                    <a:p>
                      <a:pPr>
                        <a:spcAft>
                          <a:spcPts val="0"/>
                        </a:spcAft>
                      </a:pPr>
                      <a:r>
                        <a:rPr lang="en-GB" sz="700" b="1">
                          <a:solidFill>
                            <a:schemeClr val="tx1"/>
                          </a:solidFill>
                          <a:latin typeface="+mj-lt"/>
                        </a:rPr>
                        <a:t>Shipper</a:t>
                      </a:r>
                    </a:p>
                  </a:txBody>
                  <a:tcPr marL="72000" marR="72000" marT="36000" marB="36000" anchor="ctr">
                    <a:solidFill>
                      <a:srgbClr val="E6F1F8"/>
                    </a:solidFill>
                  </a:tcPr>
                </a:tc>
                <a:tc>
                  <a:txBody>
                    <a:bodyPr/>
                    <a:lstStyle/>
                    <a:p>
                      <a:pPr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N/A</a:t>
                      </a:r>
                    </a:p>
                  </a:txBody>
                  <a:tcPr marL="72000" marR="72000" marT="36000" marB="36000" anchor="ctr">
                    <a:solidFill>
                      <a:srgbClr val="E6F1F8"/>
                    </a:solidFill>
                  </a:tcPr>
                </a:tc>
                <a:tc>
                  <a:txBody>
                    <a:bodyPr/>
                    <a:lstStyle/>
                    <a:p>
                      <a:pPr algn="l" fontAlgn="auto">
                        <a:spcAft>
                          <a:spcPts val="0"/>
                        </a:spcAft>
                      </a:pPr>
                      <a:r>
                        <a:rPr lang="en-GB" sz="700" b="1">
                          <a:solidFill>
                            <a:schemeClr val="tx1"/>
                          </a:solidFill>
                          <a:effectLst/>
                          <a:latin typeface="+mj-lt"/>
                          <a:ea typeface="Calibri" panose="020F0502020204030204" pitchFamily="34" charset="0"/>
                          <a:cs typeface="Times New Roman" panose="02020603050405020304" pitchFamily="18" charset="0"/>
                        </a:rPr>
                        <a:t>N/A</a:t>
                      </a:r>
                    </a:p>
                  </a:txBody>
                  <a:tcPr marL="72000" marR="72000" marT="36000" marB="36000"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25</a:t>
                      </a:r>
                      <a:r>
                        <a:rPr kumimoji="0" lang="en-GB" sz="700" b="1" i="0" u="none" strike="noStrike" kern="1200" cap="none" spc="0" normalizeH="0" baseline="30000" noProof="0">
                          <a:ln>
                            <a:noFill/>
                          </a:ln>
                          <a:solidFill>
                            <a:schemeClr val="tx1"/>
                          </a:solidFill>
                          <a:effectLst/>
                          <a:uLnTx/>
                          <a:uFillTx/>
                          <a:latin typeface="+mj-lt"/>
                          <a:ea typeface="+mn-ea"/>
                          <a:cs typeface="+mn-cs"/>
                        </a:rPr>
                        <a:t>th</a:t>
                      </a:r>
                      <a:r>
                        <a:rPr kumimoji="0" lang="en-GB" sz="700" b="1" i="0" u="none" strike="noStrike" kern="1200" cap="none" spc="0" normalizeH="0" baseline="0" noProof="0">
                          <a:ln>
                            <a:noFill/>
                          </a:ln>
                          <a:solidFill>
                            <a:schemeClr val="tx1"/>
                          </a:solidFill>
                          <a:effectLst/>
                          <a:uLnTx/>
                          <a:uFillTx/>
                          <a:latin typeface="+mj-lt"/>
                          <a:ea typeface="+mn-ea"/>
                          <a:cs typeface="+mn-cs"/>
                        </a:rPr>
                        <a:t> Feb 23</a:t>
                      </a:r>
                    </a:p>
                  </a:txBody>
                  <a:tcPr anchor="ctr">
                    <a:solidFill>
                      <a:srgbClr val="E6F1F8"/>
                    </a:solidFill>
                  </a:tcPr>
                </a:tc>
                <a:tc>
                  <a:txBody>
                    <a:bodyPr/>
                    <a:lstStyle/>
                    <a:p>
                      <a:r>
                        <a:rPr lang="en-GB" sz="700" b="1">
                          <a:solidFill>
                            <a:schemeClr val="tx1"/>
                          </a:solidFill>
                          <a:latin typeface="+mj-lt"/>
                        </a:rPr>
                        <a:t>Major</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 </a:t>
                      </a:r>
                    </a:p>
                  </a:txBody>
                  <a:tcPr anchor="ctr">
                    <a:solidFill>
                      <a:srgbClr val="E6F1F8"/>
                    </a:solidFill>
                  </a:tcPr>
                </a:tc>
                <a:extLst>
                  <a:ext uri="{0D108BD9-81ED-4DB2-BD59-A6C34878D82A}">
                    <a16:rowId xmlns:a16="http://schemas.microsoft.com/office/drawing/2014/main" val="3242699819"/>
                  </a:ext>
                </a:extLst>
              </a:tr>
              <a:tr h="301999">
                <a:tc>
                  <a:txBody>
                    <a:bodyPr/>
                    <a:lstStyle/>
                    <a:p>
                      <a:pPr algn="ctr"/>
                      <a:r>
                        <a:rPr lang="en-GB" sz="750" b="1">
                          <a:solidFill>
                            <a:schemeClr val="tx1"/>
                          </a:solidFill>
                          <a:latin typeface="+mj-lt"/>
                          <a:hlinkClick r:id="rId11">
                            <a:extLst>
                              <a:ext uri="{A12FA001-AC4F-418D-AE19-62706E023703}">
                                <ahyp:hlinkClr xmlns:ahyp="http://schemas.microsoft.com/office/drawing/2018/hyperlinkcolor" val="tx"/>
                              </a:ext>
                            </a:extLst>
                          </a:hlinkClick>
                        </a:rPr>
                        <a:t>5535A</a:t>
                      </a:r>
                      <a:endParaRPr lang="en-GB" sz="750" b="1">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Processing of CSS Switch Requests Received in ‘Time Period 5’</a:t>
                      </a:r>
                    </a:p>
                  </a:txBody>
                  <a:tcPr anchor="ctr">
                    <a:solidFill>
                      <a:srgbClr val="E6F1F8"/>
                    </a:solidFill>
                  </a:tcPr>
                </a:tc>
                <a:tc>
                  <a:txBody>
                    <a:bodyPr/>
                    <a:lstStyle/>
                    <a:p>
                      <a:r>
                        <a:rPr lang="en-GB" sz="700" b="1">
                          <a:solidFill>
                            <a:schemeClr val="tx1"/>
                          </a:solidFill>
                          <a:latin typeface="+mj-lt"/>
                        </a:rPr>
                        <a:t>Xoserve</a:t>
                      </a:r>
                    </a:p>
                  </a:txBody>
                  <a:tcPr anchor="ctr">
                    <a:solidFill>
                      <a:srgbClr val="E6F1F8"/>
                    </a:solidFill>
                  </a:tcPr>
                </a:tc>
                <a:tc>
                  <a:txBody>
                    <a:bodyPr/>
                    <a:lstStyle/>
                    <a:p>
                      <a:r>
                        <a:rPr lang="en-GB" sz="700" b="1">
                          <a:solidFill>
                            <a:schemeClr val="tx1"/>
                          </a:solidFill>
                          <a:latin typeface="+mj-lt"/>
                        </a:rPr>
                        <a:t>All DSC Customers</a:t>
                      </a:r>
                    </a:p>
                  </a:txBody>
                  <a:tcPr anchor="ctr">
                    <a:solidFill>
                      <a:srgbClr val="E6F1F8"/>
                    </a:solidFill>
                  </a:tcPr>
                </a:tc>
                <a:tc>
                  <a:txBody>
                    <a:bodyPr/>
                    <a:lstStyle/>
                    <a:p>
                      <a:r>
                        <a:rPr lang="en-GB" sz="700" b="1">
                          <a:solidFill>
                            <a:schemeClr val="tx1"/>
                          </a:solidFill>
                          <a:latin typeface="+mj-lt"/>
                        </a:rPr>
                        <a:t>Shipper</a:t>
                      </a:r>
                    </a:p>
                  </a:txBody>
                  <a:tcPr anchor="ctr">
                    <a:solidFill>
                      <a:srgbClr val="E6F1F8"/>
                    </a:solidFill>
                  </a:tcPr>
                </a:tc>
                <a:tc>
                  <a:txBody>
                    <a:bodyPr/>
                    <a:lstStyle/>
                    <a:p>
                      <a:r>
                        <a:rPr lang="en-GB" sz="700" b="1">
                          <a:solidFill>
                            <a:schemeClr val="tx1"/>
                          </a:solidFill>
                          <a:latin typeface="+mj-lt"/>
                        </a:rPr>
                        <a:t>£44k</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10</a:t>
                      </a:r>
                      <a:r>
                        <a:rPr kumimoji="0" lang="en-GB" sz="700" b="1" i="0" u="none" strike="noStrike" kern="1200" cap="none" spc="0" normalizeH="0" baseline="30000" noProof="0" dirty="0">
                          <a:ln>
                            <a:noFill/>
                          </a:ln>
                          <a:solidFill>
                            <a:schemeClr val="tx1"/>
                          </a:solidFill>
                          <a:effectLst/>
                          <a:uLnTx/>
                          <a:uFillTx/>
                          <a:latin typeface="+mj-lt"/>
                          <a:ea typeface="+mn-ea"/>
                          <a:cs typeface="+mn-cs"/>
                        </a:rPr>
                        <a:t>th</a:t>
                      </a:r>
                      <a:r>
                        <a:rPr kumimoji="0" lang="en-GB" sz="700" b="1" i="0" u="none" strike="noStrike" kern="1200" cap="none" spc="0" normalizeH="0" baseline="0" noProof="0" dirty="0">
                          <a:ln>
                            <a:noFill/>
                          </a:ln>
                          <a:solidFill>
                            <a:schemeClr val="tx1"/>
                          </a:solidFill>
                          <a:effectLst/>
                          <a:uLnTx/>
                          <a:uFillTx/>
                          <a:latin typeface="+mj-lt"/>
                          <a:ea typeface="+mn-ea"/>
                          <a:cs typeface="+mn-cs"/>
                        </a:rPr>
                        <a:t> March 23</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a:t>
                      </a:r>
                    </a:p>
                  </a:txBody>
                  <a:tcPr anchor="ctr">
                    <a:solidFill>
                      <a:srgbClr val="E6F1F8"/>
                    </a:solidFill>
                  </a:tcPr>
                </a:tc>
                <a:extLst>
                  <a:ext uri="{0D108BD9-81ED-4DB2-BD59-A6C34878D82A}">
                    <a16:rowId xmlns:a16="http://schemas.microsoft.com/office/drawing/2014/main" val="2543424976"/>
                  </a:ext>
                </a:extLst>
              </a:tr>
              <a:tr h="301999">
                <a:tc>
                  <a:txBody>
                    <a:bodyPr/>
                    <a:lstStyle/>
                    <a:p>
                      <a:pPr algn="ctr"/>
                      <a:r>
                        <a:rPr lang="en-GB" sz="800" b="1">
                          <a:solidFill>
                            <a:schemeClr val="tx1"/>
                          </a:solidFill>
                          <a:latin typeface="+mj-lt"/>
                          <a:hlinkClick r:id="rId12">
                            <a:extLst>
                              <a:ext uri="{A12FA001-AC4F-418D-AE19-62706E023703}">
                                <ahyp:hlinkClr xmlns:ahyp="http://schemas.microsoft.com/office/drawing/2018/hyperlinkcolor" val="tx"/>
                              </a:ext>
                            </a:extLst>
                          </a:hlinkClick>
                        </a:rPr>
                        <a:t>5379</a:t>
                      </a:r>
                      <a:endParaRPr lang="en-GB" sz="800" b="1">
                        <a:solidFill>
                          <a:schemeClr val="tx1"/>
                        </a:solidFill>
                        <a:latin typeface="+mj-lt"/>
                      </a:endParaRPr>
                    </a:p>
                  </a:txBody>
                  <a:tcPr anchor="ctr">
                    <a:solidFill>
                      <a:schemeClr val="accent1"/>
                    </a:solidFill>
                  </a:tcPr>
                </a:tc>
                <a:tc>
                  <a:txBody>
                    <a:bodyPr/>
                    <a:lstStyle/>
                    <a:p>
                      <a:r>
                        <a:rPr lang="en-GB" sz="700" b="1">
                          <a:solidFill>
                            <a:schemeClr val="tx1"/>
                          </a:solidFill>
                          <a:latin typeface="+mj-lt"/>
                        </a:rPr>
                        <a:t>Class 1 Read Service Procurement Exercise - MOD0710 (DM Sampling)</a:t>
                      </a:r>
                    </a:p>
                  </a:txBody>
                  <a:tcPr anchor="ctr">
                    <a:solidFill>
                      <a:srgbClr val="E6F1F8"/>
                    </a:solidFill>
                  </a:tcPr>
                </a:tc>
                <a:tc>
                  <a:txBody>
                    <a:bodyPr/>
                    <a:lstStyle/>
                    <a:p>
                      <a:r>
                        <a:rPr lang="en-GB" sz="700" b="1">
                          <a:solidFill>
                            <a:schemeClr val="tx1"/>
                          </a:solidFill>
                          <a:latin typeface="+mj-lt"/>
                        </a:rPr>
                        <a:t>Xoserve</a:t>
                      </a:r>
                    </a:p>
                  </a:txBody>
                  <a:tcPr anchor="ctr">
                    <a:solidFill>
                      <a:srgbClr val="E6F1F8"/>
                    </a:solidFill>
                  </a:tcPr>
                </a:tc>
                <a:tc>
                  <a:txBody>
                    <a:bodyPr/>
                    <a:lstStyle/>
                    <a:p>
                      <a:r>
                        <a:rPr lang="en-GB" sz="700" b="1">
                          <a:solidFill>
                            <a:schemeClr val="tx1"/>
                          </a:solidFill>
                          <a:latin typeface="+mj-lt"/>
                        </a:rPr>
                        <a:t>Shipper </a:t>
                      </a:r>
                    </a:p>
                    <a:p>
                      <a:r>
                        <a:rPr lang="en-GB" sz="700" b="1">
                          <a:solidFill>
                            <a:schemeClr val="tx1"/>
                          </a:solidFill>
                          <a:latin typeface="+mj-lt"/>
                        </a:rPr>
                        <a:t>DN</a:t>
                      </a:r>
                    </a:p>
                  </a:txBody>
                  <a:tcPr anchor="ctr">
                    <a:solidFill>
                      <a:srgbClr val="E6F1F8"/>
                    </a:solidFill>
                  </a:tcPr>
                </a:tc>
                <a:tc>
                  <a:txBody>
                    <a:bodyPr/>
                    <a:lstStyle/>
                    <a:p>
                      <a:r>
                        <a:rPr lang="en-GB" sz="700" b="1">
                          <a:solidFill>
                            <a:schemeClr val="tx1"/>
                          </a:solidFill>
                          <a:latin typeface="+mj-lt"/>
                        </a:rPr>
                        <a:t>Shipper</a:t>
                      </a:r>
                    </a:p>
                  </a:txBody>
                  <a:tcPr anchor="ctr">
                    <a:solidFill>
                      <a:srgbClr val="E6F1F8"/>
                    </a:solidFill>
                  </a:tcPr>
                </a:tc>
                <a:tc>
                  <a:txBody>
                    <a:bodyPr/>
                    <a:lstStyle/>
                    <a:p>
                      <a:pPr algn="l"/>
                      <a:r>
                        <a:rPr lang="en-GB" sz="700" b="1">
                          <a:solidFill>
                            <a:schemeClr val="tx1"/>
                          </a:solidFill>
                          <a:latin typeface="+mj-lt"/>
                        </a:rPr>
                        <a:t>£150k</a:t>
                      </a:r>
                    </a:p>
                  </a:txBody>
                  <a:tcPr anchor="ctr">
                    <a:solidFill>
                      <a:srgbClr val="E6F1F8"/>
                    </a:solidFill>
                  </a:tcPr>
                </a:tc>
                <a:tc>
                  <a:txBody>
                    <a:bodyPr/>
                    <a:lstStyle/>
                    <a:p>
                      <a:r>
                        <a:rPr lang="en-GB" sz="700" b="1">
                          <a:solidFill>
                            <a:schemeClr val="tx1"/>
                          </a:solidFill>
                          <a:latin typeface="+mj-lt"/>
                        </a:rPr>
                        <a:t>1</a:t>
                      </a:r>
                      <a:r>
                        <a:rPr lang="en-GB" sz="700" b="1" baseline="30000">
                          <a:solidFill>
                            <a:schemeClr val="tx1"/>
                          </a:solidFill>
                          <a:latin typeface="+mj-lt"/>
                        </a:rPr>
                        <a:t>st</a:t>
                      </a:r>
                      <a:r>
                        <a:rPr lang="en-GB" sz="700" b="1">
                          <a:solidFill>
                            <a:schemeClr val="tx1"/>
                          </a:solidFill>
                          <a:latin typeface="+mj-lt"/>
                        </a:rPr>
                        <a:t> April 2023</a:t>
                      </a:r>
                    </a:p>
                  </a:txBody>
                  <a:tcPr anchor="ctr">
                    <a:solidFill>
                      <a:srgbClr val="E6F1F8"/>
                    </a:solidFill>
                  </a:tcPr>
                </a:tc>
                <a:tc>
                  <a:txBody>
                    <a:bodyPr/>
                    <a:lstStyle/>
                    <a:p>
                      <a:r>
                        <a:rPr lang="en-GB" sz="700" b="1" dirty="0" err="1">
                          <a:solidFill>
                            <a:schemeClr val="tx1"/>
                          </a:solidFill>
                          <a:latin typeface="+mj-lt"/>
                        </a:rPr>
                        <a:t>AdHoc</a:t>
                      </a:r>
                      <a:endParaRPr lang="en-GB" sz="700" b="1" dirty="0">
                        <a:solidFill>
                          <a:schemeClr val="tx1"/>
                        </a:solidFill>
                        <a:latin typeface="+mj-lt"/>
                      </a:endParaRPr>
                    </a:p>
                  </a:txBody>
                  <a:tcPr anchor="ctr">
                    <a:solidFill>
                      <a:srgbClr val="E6F1F8"/>
                    </a:solidFill>
                  </a:tcPr>
                </a:tc>
                <a:tc>
                  <a:txBody>
                    <a:bodyPr/>
                    <a:lstStyle/>
                    <a:p>
                      <a:r>
                        <a:rPr lang="en-GB" sz="700" b="1" dirty="0">
                          <a:solidFill>
                            <a:schemeClr val="tx1"/>
                          </a:solidFill>
                          <a:latin typeface="+mj-lt"/>
                        </a:rPr>
                        <a:t>Delivered </a:t>
                      </a:r>
                    </a:p>
                  </a:txBody>
                  <a:tcPr anchor="ctr">
                    <a:solidFill>
                      <a:srgbClr val="E6F1F8"/>
                    </a:solidFill>
                  </a:tcPr>
                </a:tc>
                <a:extLst>
                  <a:ext uri="{0D108BD9-81ED-4DB2-BD59-A6C34878D82A}">
                    <a16:rowId xmlns:a16="http://schemas.microsoft.com/office/drawing/2014/main" val="459358853"/>
                  </a:ext>
                </a:extLst>
              </a:tr>
              <a:tr h="407699">
                <a:tc>
                  <a:txBody>
                    <a:bodyPr/>
                    <a:lstStyle/>
                    <a:p>
                      <a:pPr algn="ctr"/>
                      <a:r>
                        <a:rPr lang="en-GB" sz="800" b="1">
                          <a:solidFill>
                            <a:schemeClr val="tx1"/>
                          </a:solidFill>
                          <a:latin typeface="+mj-lt"/>
                          <a:hlinkClick r:id="rId13">
                            <a:extLst>
                              <a:ext uri="{A12FA001-AC4F-418D-AE19-62706E023703}">
                                <ahyp:hlinkClr xmlns:ahyp="http://schemas.microsoft.com/office/drawing/2018/hyperlinkcolor" val="tx"/>
                              </a:ext>
                            </a:extLst>
                          </a:hlinkClick>
                        </a:rPr>
                        <a:t>5143</a:t>
                      </a:r>
                      <a:endParaRPr lang="en-GB" sz="800" b="1">
                        <a:solidFill>
                          <a:schemeClr val="tx1"/>
                        </a:solidFill>
                        <a:latin typeface="+mj-lt"/>
                      </a:endParaRPr>
                    </a:p>
                  </a:txBody>
                  <a:tcPr anchor="ctr">
                    <a:solidFill>
                      <a:schemeClr val="accent1"/>
                    </a:solidFill>
                  </a:tcPr>
                </a:tc>
                <a:tc>
                  <a:txBody>
                    <a:bodyPr/>
                    <a:lstStyle/>
                    <a:p>
                      <a:r>
                        <a:rPr lang="en-GB" sz="700" b="1">
                          <a:solidFill>
                            <a:schemeClr val="tx1"/>
                          </a:solidFill>
                          <a:latin typeface="+mj-lt"/>
                        </a:rPr>
                        <a:t>Transfer of NDM sampling obligations from Cadent, WWU, and NGN to the CDSP</a:t>
                      </a:r>
                    </a:p>
                  </a:txBody>
                  <a:tcPr anchor="ctr">
                    <a:solidFill>
                      <a:srgbClr val="E6F1F8"/>
                    </a:solidFill>
                  </a:tcPr>
                </a:tc>
                <a:tc>
                  <a:txBody>
                    <a:bodyPr/>
                    <a:lstStyle/>
                    <a:p>
                      <a:r>
                        <a:rPr lang="en-GB" sz="700" b="1" dirty="0">
                          <a:solidFill>
                            <a:schemeClr val="tx1"/>
                          </a:solidFill>
                          <a:latin typeface="+mj-lt"/>
                        </a:rPr>
                        <a:t>Cadent</a:t>
                      </a:r>
                    </a:p>
                  </a:txBody>
                  <a:tcPr anchor="ctr">
                    <a:solidFill>
                      <a:srgbClr val="E6F1F8"/>
                    </a:solidFill>
                  </a:tcPr>
                </a:tc>
                <a:tc>
                  <a:txBody>
                    <a:bodyPr/>
                    <a:lstStyle/>
                    <a:p>
                      <a:r>
                        <a:rPr lang="en-GB" sz="700" b="1">
                          <a:solidFill>
                            <a:schemeClr val="tx1"/>
                          </a:solidFill>
                          <a:latin typeface="+mj-lt"/>
                        </a:rPr>
                        <a:t>DN</a:t>
                      </a:r>
                    </a:p>
                  </a:txBody>
                  <a:tcPr anchor="ctr">
                    <a:solidFill>
                      <a:srgbClr val="E6F1F8"/>
                    </a:solidFill>
                  </a:tcPr>
                </a:tc>
                <a:tc>
                  <a:txBody>
                    <a:bodyPr/>
                    <a:lstStyle/>
                    <a:p>
                      <a:pPr lvl="0">
                        <a:buNone/>
                      </a:pPr>
                      <a:r>
                        <a:rPr lang="en-GB" sz="700" b="1">
                          <a:solidFill>
                            <a:schemeClr val="tx1"/>
                          </a:solidFill>
                          <a:latin typeface="+mj-lt"/>
                        </a:rPr>
                        <a:t>WWU, Cadent, NGN only</a:t>
                      </a:r>
                    </a:p>
                  </a:txBody>
                  <a:tcPr anchor="ctr">
                    <a:solidFill>
                      <a:srgbClr val="E6F1F8"/>
                    </a:solidFill>
                  </a:tcPr>
                </a:tc>
                <a:tc>
                  <a:txBody>
                    <a:bodyPr/>
                    <a:lstStyle/>
                    <a:p>
                      <a:pPr algn="l"/>
                      <a:r>
                        <a:rPr lang="en-GB" sz="700" b="1">
                          <a:solidFill>
                            <a:schemeClr val="tx1"/>
                          </a:solidFill>
                          <a:latin typeface="+mj-lt"/>
                        </a:rPr>
                        <a:t>£75k</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j-lt"/>
                          <a:ea typeface="+mn-ea"/>
                          <a:cs typeface="+mn-cs"/>
                        </a:rPr>
                        <a:t>1</a:t>
                      </a:r>
                      <a:r>
                        <a:rPr kumimoji="0" lang="en-GB" sz="700" b="1" i="0" u="none" strike="noStrike" kern="1200" cap="none" spc="0" normalizeH="0" baseline="30000" noProof="0">
                          <a:ln>
                            <a:noFill/>
                          </a:ln>
                          <a:solidFill>
                            <a:schemeClr val="tx1"/>
                          </a:solidFill>
                          <a:effectLst/>
                          <a:uLnTx/>
                          <a:uFillTx/>
                          <a:latin typeface="+mj-lt"/>
                          <a:ea typeface="+mn-ea"/>
                          <a:cs typeface="+mn-cs"/>
                        </a:rPr>
                        <a:t>st</a:t>
                      </a:r>
                      <a:r>
                        <a:rPr kumimoji="0" lang="en-GB" sz="700" b="1" i="0" u="none" strike="noStrike" kern="1200" cap="none" spc="0" normalizeH="0" baseline="0" noProof="0">
                          <a:ln>
                            <a:noFill/>
                          </a:ln>
                          <a:solidFill>
                            <a:schemeClr val="tx1"/>
                          </a:solidFill>
                          <a:effectLst/>
                          <a:uLnTx/>
                          <a:uFillTx/>
                          <a:latin typeface="+mj-lt"/>
                          <a:ea typeface="+mn-ea"/>
                          <a:cs typeface="+mn-cs"/>
                        </a:rPr>
                        <a:t> April 2023</a:t>
                      </a:r>
                    </a:p>
                  </a:txBody>
                  <a:tcPr anchor="ctr">
                    <a:solidFill>
                      <a:srgbClr val="E6F1F8"/>
                    </a:solidFill>
                  </a:tcPr>
                </a:tc>
                <a:tc>
                  <a:txBody>
                    <a:bodyPr/>
                    <a:lstStyle/>
                    <a:p>
                      <a:r>
                        <a:rPr lang="en-GB" sz="700" b="1" dirty="0" err="1">
                          <a:solidFill>
                            <a:schemeClr val="tx1"/>
                          </a:solidFill>
                          <a:latin typeface="+mj-lt"/>
                        </a:rPr>
                        <a:t>AdHoc</a:t>
                      </a:r>
                      <a:endParaRPr lang="en-GB" sz="700" b="1" dirty="0">
                        <a:solidFill>
                          <a:schemeClr val="tx1"/>
                        </a:solidFill>
                        <a:latin typeface="+mj-lt"/>
                      </a:endParaRPr>
                    </a:p>
                  </a:txBody>
                  <a:tcPr anchor="ctr">
                    <a:solidFill>
                      <a:srgbClr val="E6F1F8"/>
                    </a:solidFill>
                  </a:tcPr>
                </a:tc>
                <a:tc>
                  <a:txBody>
                    <a:bodyPr/>
                    <a:lstStyle/>
                    <a:p>
                      <a:r>
                        <a:rPr lang="en-GB" sz="700" b="1" dirty="0">
                          <a:solidFill>
                            <a:schemeClr val="tx1"/>
                          </a:solidFill>
                          <a:latin typeface="+mj-lt"/>
                        </a:rPr>
                        <a:t>Delivered</a:t>
                      </a:r>
                    </a:p>
                  </a:txBody>
                  <a:tcPr anchor="ctr">
                    <a:solidFill>
                      <a:srgbClr val="E6F1F8"/>
                    </a:solidFill>
                  </a:tcPr>
                </a:tc>
                <a:extLst>
                  <a:ext uri="{0D108BD9-81ED-4DB2-BD59-A6C34878D82A}">
                    <a16:rowId xmlns:a16="http://schemas.microsoft.com/office/drawing/2014/main" val="1337371535"/>
                  </a:ext>
                </a:extLst>
              </a:tr>
              <a:tr h="301999">
                <a:tc>
                  <a:txBody>
                    <a:bodyPr/>
                    <a:lstStyle/>
                    <a:p>
                      <a:pPr algn="ctr"/>
                      <a:r>
                        <a:rPr lang="en-GB" sz="800" b="1" dirty="0">
                          <a:solidFill>
                            <a:schemeClr val="tx1"/>
                          </a:solidFill>
                          <a:latin typeface="+mj-lt"/>
                          <a:hlinkClick r:id="rId14">
                            <a:extLst>
                              <a:ext uri="{A12FA001-AC4F-418D-AE19-62706E023703}">
                                <ahyp:hlinkClr xmlns:ahyp="http://schemas.microsoft.com/office/drawing/2018/hyperlinkcolor" val="tx"/>
                              </a:ext>
                            </a:extLst>
                          </a:hlinkClick>
                        </a:rPr>
                        <a:t>5091</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Deferral of creation of Class change reads at transfer of ownership </a:t>
                      </a:r>
                    </a:p>
                  </a:txBody>
                  <a:tcPr anchor="ctr">
                    <a:solidFill>
                      <a:srgbClr val="E6F1F8"/>
                    </a:solidFill>
                  </a:tcPr>
                </a:tc>
                <a:tc>
                  <a:txBody>
                    <a:bodyPr/>
                    <a:lstStyle/>
                    <a:p>
                      <a:r>
                        <a:rPr lang="en-GB" sz="700" b="1" dirty="0">
                          <a:solidFill>
                            <a:schemeClr val="tx1"/>
                          </a:solidFill>
                          <a:latin typeface="+mj-lt"/>
                        </a:rPr>
                        <a:t>EDF</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pPr algn="l"/>
                      <a:r>
                        <a:rPr lang="en-GB" sz="700" b="1" dirty="0">
                          <a:solidFill>
                            <a:schemeClr val="tx1"/>
                          </a:solidFill>
                          <a:latin typeface="+mj-lt"/>
                        </a:rPr>
                        <a:t>£200k</a:t>
                      </a:r>
                    </a:p>
                  </a:txBody>
                  <a:tcPr anchor="ctr">
                    <a:solidFill>
                      <a:srgbClr val="E6F1F8"/>
                    </a:solidFill>
                  </a:tcPr>
                </a:tc>
                <a:tc>
                  <a:txBody>
                    <a:bodyPr/>
                    <a:lstStyle/>
                    <a:p>
                      <a:r>
                        <a:rPr lang="en-GB" sz="700" b="1" dirty="0">
                          <a:solidFill>
                            <a:schemeClr val="tx1"/>
                          </a:solidFill>
                          <a:latin typeface="+mj-lt"/>
                        </a:rPr>
                        <a:t>24</a:t>
                      </a:r>
                      <a:r>
                        <a:rPr lang="en-GB" sz="700" b="1" baseline="30000" dirty="0">
                          <a:solidFill>
                            <a:schemeClr val="tx1"/>
                          </a:solidFill>
                          <a:latin typeface="+mj-lt"/>
                        </a:rPr>
                        <a:t>th</a:t>
                      </a:r>
                      <a:r>
                        <a:rPr lang="en-GB" sz="700" b="1" dirty="0">
                          <a:solidFill>
                            <a:schemeClr val="tx1"/>
                          </a:solidFill>
                          <a:latin typeface="+mj-lt"/>
                        </a:rPr>
                        <a:t> June  23</a:t>
                      </a:r>
                    </a:p>
                  </a:txBody>
                  <a:tcPr anchor="ctr">
                    <a:solidFill>
                      <a:srgbClr val="E6F1F8"/>
                    </a:solidFill>
                  </a:tcPr>
                </a:tc>
                <a:tc>
                  <a:txBody>
                    <a:bodyPr/>
                    <a:lstStyle/>
                    <a:p>
                      <a:r>
                        <a:rPr lang="en-GB" sz="700" b="1" dirty="0">
                          <a:solidFill>
                            <a:schemeClr val="tx1"/>
                          </a:solidFill>
                          <a:latin typeface="+mj-lt"/>
                        </a:rPr>
                        <a:t>Major</a:t>
                      </a:r>
                    </a:p>
                  </a:txBody>
                  <a:tcPr anchor="ctr">
                    <a:solidFill>
                      <a:srgbClr val="E6F1F8"/>
                    </a:solidFill>
                  </a:tcPr>
                </a:tc>
                <a:tc>
                  <a:txBody>
                    <a:bodyPr/>
                    <a:lstStyle/>
                    <a:p>
                      <a:r>
                        <a:rPr lang="en-GB" sz="700" b="1" dirty="0">
                          <a:solidFill>
                            <a:schemeClr val="tx1"/>
                          </a:solidFill>
                          <a:latin typeface="+mj-lt"/>
                        </a:rPr>
                        <a:t>Delivered</a:t>
                      </a:r>
                    </a:p>
                  </a:txBody>
                  <a:tcPr anchor="ctr">
                    <a:solidFill>
                      <a:srgbClr val="E6F1F8"/>
                    </a:solidFill>
                  </a:tcPr>
                </a:tc>
                <a:extLst>
                  <a:ext uri="{0D108BD9-81ED-4DB2-BD59-A6C34878D82A}">
                    <a16:rowId xmlns:a16="http://schemas.microsoft.com/office/drawing/2014/main" val="2327631896"/>
                  </a:ext>
                </a:extLst>
              </a:tr>
              <a:tr h="301999">
                <a:tc>
                  <a:txBody>
                    <a:bodyPr/>
                    <a:lstStyle/>
                    <a:p>
                      <a:pPr algn="ctr"/>
                      <a:r>
                        <a:rPr lang="en-GB" sz="800" b="1" dirty="0">
                          <a:solidFill>
                            <a:schemeClr val="tx1"/>
                          </a:solidFill>
                          <a:latin typeface="+mj-lt"/>
                          <a:hlinkClick r:id="rId15">
                            <a:extLst>
                              <a:ext uri="{A12FA001-AC4F-418D-AE19-62706E023703}">
                                <ahyp:hlinkClr xmlns:ahyp="http://schemas.microsoft.com/office/drawing/2018/hyperlinkcolor" val="tx"/>
                              </a:ext>
                            </a:extLst>
                          </a:hlinkClick>
                        </a:rPr>
                        <a:t>4713</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Actual read following estimated transfer read calculating AQ of 1</a:t>
                      </a:r>
                      <a:endParaRPr lang="en-GB" sz="700" b="1" dirty="0">
                        <a:solidFill>
                          <a:schemeClr val="tx1"/>
                        </a:solidFill>
                        <a:latin typeface="+mj-lt"/>
                      </a:endParaRPr>
                    </a:p>
                  </a:txBody>
                  <a:tcPr anchor="ctr">
                    <a:solidFill>
                      <a:srgbClr val="E6F1F8"/>
                    </a:solidFill>
                  </a:tcPr>
                </a:tc>
                <a:tc>
                  <a:txBody>
                    <a:bodyPr/>
                    <a:lstStyle/>
                    <a:p>
                      <a:r>
                        <a:rPr lang="en-GB" sz="700" b="1" dirty="0">
                          <a:solidFill>
                            <a:schemeClr val="tx1"/>
                          </a:solidFill>
                          <a:latin typeface="+mj-lt"/>
                        </a:rPr>
                        <a:t>Npower</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r>
                        <a:rPr lang="en-GB" sz="700" b="1" dirty="0">
                          <a:solidFill>
                            <a:schemeClr val="tx1"/>
                          </a:solidFill>
                          <a:latin typeface="+mj-lt"/>
                        </a:rPr>
                        <a:t>Shipper</a:t>
                      </a:r>
                    </a:p>
                  </a:txBody>
                  <a:tcPr anchor="ctr">
                    <a:solidFill>
                      <a:srgbClr val="E6F1F8"/>
                    </a:solidFill>
                  </a:tcPr>
                </a:tc>
                <a:tc>
                  <a:txBody>
                    <a:bodyPr/>
                    <a:lstStyle/>
                    <a:p>
                      <a:pPr algn="l"/>
                      <a:r>
                        <a:rPr lang="en-GB" sz="700" b="1" dirty="0">
                          <a:solidFill>
                            <a:schemeClr val="tx1"/>
                          </a:solidFill>
                          <a:latin typeface="+mj-lt"/>
                        </a:rPr>
                        <a:t>£7k</a:t>
                      </a:r>
                    </a:p>
                  </a:txBody>
                  <a:tcPr anchor="ctr">
                    <a:solidFill>
                      <a:srgbClr val="E6F1F8"/>
                    </a:solidFill>
                  </a:tcPr>
                </a:tc>
                <a:tc>
                  <a:txBody>
                    <a:bodyPr/>
                    <a:lstStyle/>
                    <a:p>
                      <a:r>
                        <a:rPr lang="en-GB" sz="700" b="1" dirty="0">
                          <a:solidFill>
                            <a:schemeClr val="tx1"/>
                          </a:solidFill>
                          <a:latin typeface="+mj-lt"/>
                        </a:rPr>
                        <a:t>27</a:t>
                      </a:r>
                      <a:r>
                        <a:rPr lang="en-GB" sz="700" b="1" baseline="30000" dirty="0">
                          <a:solidFill>
                            <a:schemeClr val="tx1"/>
                          </a:solidFill>
                          <a:latin typeface="+mj-lt"/>
                        </a:rPr>
                        <a:t>th</a:t>
                      </a:r>
                      <a:r>
                        <a:rPr lang="en-GB" sz="700" b="1" dirty="0">
                          <a:solidFill>
                            <a:schemeClr val="tx1"/>
                          </a:solidFill>
                          <a:latin typeface="+mj-lt"/>
                        </a:rPr>
                        <a:t> June 2023</a:t>
                      </a:r>
                    </a:p>
                  </a:txBody>
                  <a:tcPr anchor="ctr">
                    <a:solidFill>
                      <a:srgbClr val="E6F1F8"/>
                    </a:solidFill>
                  </a:tcPr>
                </a:tc>
                <a:tc>
                  <a:txBody>
                    <a:bodyPr/>
                    <a:lstStyle/>
                    <a:p>
                      <a:r>
                        <a:rPr lang="en-GB" sz="700" b="1" dirty="0">
                          <a:solidFill>
                            <a:schemeClr val="tx1"/>
                          </a:solidFill>
                          <a:latin typeface="+mj-lt"/>
                        </a:rPr>
                        <a:t>Adhoc</a:t>
                      </a:r>
                    </a:p>
                  </a:txBody>
                  <a:tcPr anchor="ctr">
                    <a:solidFill>
                      <a:srgbClr val="E6F1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Delivered</a:t>
                      </a:r>
                    </a:p>
                  </a:txBody>
                  <a:tcPr anchor="ctr">
                    <a:solidFill>
                      <a:srgbClr val="E6F1F8"/>
                    </a:solidFill>
                  </a:tcPr>
                </a:tc>
                <a:extLst>
                  <a:ext uri="{0D108BD9-81ED-4DB2-BD59-A6C34878D82A}">
                    <a16:rowId xmlns:a16="http://schemas.microsoft.com/office/drawing/2014/main" val="1172099491"/>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2139702"/>
            <a:ext cx="9144000" cy="971550"/>
          </a:xfrm>
        </p:spPr>
        <p:txBody>
          <a:bodyPr/>
          <a:lstStyle/>
          <a:p>
            <a:r>
              <a:rPr lang="en-GB" dirty="0"/>
              <a:t>2a. Change Proposal – For Initial Overview of the Change</a:t>
            </a:r>
            <a:endParaRPr lang="en-GB" sz="2800" dirty="0"/>
          </a:p>
        </p:txBody>
      </p:sp>
    </p:spTree>
    <p:extLst>
      <p:ext uri="{BB962C8B-B14F-4D97-AF65-F5344CB8AC3E}">
        <p14:creationId xmlns:p14="http://schemas.microsoft.com/office/powerpoint/2010/main" val="29604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44632"/>
            <a:ext cx="8147248" cy="434083"/>
          </a:xfrm>
        </p:spPr>
        <p:txBody>
          <a:bodyPr>
            <a:normAutofit/>
          </a:bodyPr>
          <a:lstStyle/>
          <a:p>
            <a:r>
              <a:rPr lang="en-GB" sz="1800" dirty="0">
                <a:cs typeface="Arial"/>
              </a:rPr>
              <a:t>Change Delivery Plan - June 2023 – March 2024</a:t>
            </a:r>
            <a:endParaRPr lang="en-GB" sz="1800" dirty="0"/>
          </a:p>
        </p:txBody>
      </p:sp>
      <p:graphicFrame>
        <p:nvGraphicFramePr>
          <p:cNvPr id="4" name="Table 3">
            <a:extLst>
              <a:ext uri="{FF2B5EF4-FFF2-40B4-BE49-F238E27FC236}">
                <a16:creationId xmlns:a16="http://schemas.microsoft.com/office/drawing/2014/main" id="{5DB0EECD-A2E7-493C-A127-8163F3A63887}"/>
              </a:ext>
            </a:extLst>
          </p:cNvPr>
          <p:cNvGraphicFramePr>
            <a:graphicFrameLocks noGrp="1"/>
          </p:cNvGraphicFramePr>
          <p:nvPr/>
        </p:nvGraphicFramePr>
        <p:xfrm>
          <a:off x="22436" y="419206"/>
          <a:ext cx="9016776" cy="469392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0">
                <a:tc>
                  <a:txBody>
                    <a:bodyPr/>
                    <a:lstStyle/>
                    <a:p>
                      <a:r>
                        <a:rPr lang="en-GB" sz="900" dirty="0">
                          <a:latin typeface="+mj-lt"/>
                        </a:rPr>
                        <a:t>XRN</a:t>
                      </a:r>
                    </a:p>
                  </a:txBody>
                  <a:tcPr anchor="ctr">
                    <a:solidFill>
                      <a:schemeClr val="tx2"/>
                    </a:solidFill>
                  </a:tcPr>
                </a:tc>
                <a:tc>
                  <a:txBody>
                    <a:bodyPr/>
                    <a:lstStyle/>
                    <a:p>
                      <a:r>
                        <a:rPr lang="en-GB" sz="900" dirty="0">
                          <a:latin typeface="+mj-lt"/>
                        </a:rPr>
                        <a:t>Change Title </a:t>
                      </a:r>
                    </a:p>
                  </a:txBody>
                  <a:tcPr anchor="ctr">
                    <a:solidFill>
                      <a:schemeClr val="tx2"/>
                    </a:solidFill>
                  </a:tcPr>
                </a:tc>
                <a:tc>
                  <a:txBody>
                    <a:bodyPr/>
                    <a:lstStyle/>
                    <a:p>
                      <a:r>
                        <a:rPr lang="en-GB" sz="900">
                          <a:latin typeface="+mj-lt"/>
                        </a:rPr>
                        <a:t>Proposer</a:t>
                      </a:r>
                    </a:p>
                  </a:txBody>
                  <a:tcPr anchor="ctr">
                    <a:solidFill>
                      <a:schemeClr val="tx2"/>
                    </a:solidFill>
                  </a:tcPr>
                </a:tc>
                <a:tc>
                  <a:txBody>
                    <a:bodyPr/>
                    <a:lstStyle/>
                    <a:p>
                      <a:r>
                        <a:rPr lang="en-GB" sz="900" dirty="0">
                          <a:latin typeface="+mj-lt"/>
                        </a:rPr>
                        <a:t>Benefit / Impact</a:t>
                      </a:r>
                    </a:p>
                  </a:txBody>
                  <a:tcPr anchor="ctr">
                    <a:solidFill>
                      <a:schemeClr val="tx2"/>
                    </a:solidFill>
                  </a:tcPr>
                </a:tc>
                <a:tc>
                  <a:txBody>
                    <a:bodyPr/>
                    <a:lstStyle/>
                    <a:p>
                      <a:r>
                        <a:rPr lang="en-GB" sz="900">
                          <a:latin typeface="+mj-lt"/>
                        </a:rPr>
                        <a:t>Funding </a:t>
                      </a:r>
                    </a:p>
                  </a:txBody>
                  <a:tcPr anchor="ctr">
                    <a:solidFill>
                      <a:schemeClr val="tx2"/>
                    </a:solidFill>
                  </a:tcPr>
                </a:tc>
                <a:tc>
                  <a:txBody>
                    <a:bodyPr/>
                    <a:lstStyle/>
                    <a:p>
                      <a:r>
                        <a:rPr lang="en-GB" sz="900" dirty="0">
                          <a:latin typeface="+mj-lt"/>
                        </a:rPr>
                        <a:t>HLSO</a:t>
                      </a:r>
                    </a:p>
                    <a:p>
                      <a:r>
                        <a:rPr lang="en-GB" sz="900" dirty="0">
                          <a:latin typeface="+mj-lt"/>
                        </a:rPr>
                        <a:t>Max Cost</a:t>
                      </a:r>
                    </a:p>
                  </a:txBody>
                  <a:tcPr anchor="ctr">
                    <a:solidFill>
                      <a:schemeClr val="tx2"/>
                    </a:solidFill>
                  </a:tcPr>
                </a:tc>
                <a:tc>
                  <a:txBody>
                    <a:bodyPr/>
                    <a:lstStyle/>
                    <a:p>
                      <a:r>
                        <a:rPr lang="en-GB" sz="900" dirty="0">
                          <a:latin typeface="+mj-lt"/>
                        </a:rPr>
                        <a:t>Target Implementation   Date</a:t>
                      </a:r>
                    </a:p>
                  </a:txBody>
                  <a:tcPr anchor="ctr">
                    <a:solidFill>
                      <a:schemeClr val="tx2"/>
                    </a:solidFill>
                  </a:tcPr>
                </a:tc>
                <a:tc>
                  <a:txBody>
                    <a:bodyPr/>
                    <a:lstStyle/>
                    <a:p>
                      <a:r>
                        <a:rPr lang="en-GB" sz="900" dirty="0">
                          <a:latin typeface="+mj-lt"/>
                        </a:rPr>
                        <a:t>Release Type</a:t>
                      </a:r>
                    </a:p>
                  </a:txBody>
                  <a:tcPr anchor="ctr">
                    <a:solidFill>
                      <a:schemeClr val="tx2"/>
                    </a:solidFill>
                  </a:tcPr>
                </a:tc>
                <a:tc>
                  <a:txBody>
                    <a:bodyPr/>
                    <a:lstStyle/>
                    <a:p>
                      <a:r>
                        <a:rPr lang="en-GB" sz="900" dirty="0">
                          <a:latin typeface="+mj-lt"/>
                        </a:rPr>
                        <a:t>Firm / Indicative</a:t>
                      </a:r>
                    </a:p>
                  </a:txBody>
                  <a:tcPr anchor="ctr">
                    <a:solidFill>
                      <a:schemeClr val="tx2"/>
                    </a:solidFill>
                  </a:tcPr>
                </a:tc>
                <a:extLst>
                  <a:ext uri="{0D108BD9-81ED-4DB2-BD59-A6C34878D82A}">
                    <a16:rowId xmlns:a16="http://schemas.microsoft.com/office/drawing/2014/main" val="429165185"/>
                  </a:ext>
                </a:extLst>
              </a:tr>
              <a:tr h="0">
                <a:tc>
                  <a:txBody>
                    <a:bodyPr/>
                    <a:lstStyle/>
                    <a:p>
                      <a:pPr algn="ctr"/>
                      <a:r>
                        <a:rPr lang="en-GB" sz="800" b="1" dirty="0">
                          <a:solidFill>
                            <a:schemeClr val="tx1"/>
                          </a:solidFill>
                          <a:latin typeface="+mj-lt"/>
                          <a:hlinkClick r:id="rId3">
                            <a:extLst>
                              <a:ext uri="{A12FA001-AC4F-418D-AE19-62706E023703}">
                                <ahyp:hlinkClr xmlns:ahyp="http://schemas.microsoft.com/office/drawing/2018/hyperlinkcolor" val="tx"/>
                              </a:ext>
                            </a:extLst>
                          </a:hlinkClick>
                        </a:rPr>
                        <a:t>5606</a:t>
                      </a:r>
                      <a:endParaRPr lang="en-GB" sz="800" b="1" dirty="0">
                        <a:solidFill>
                          <a:schemeClr val="tx1"/>
                        </a:solidFill>
                        <a:latin typeface="+mj-lt"/>
                      </a:endParaRPr>
                    </a:p>
                  </a:txBody>
                  <a:tcPr anchor="ctr">
                    <a:solidFill>
                      <a:schemeClr val="accent5"/>
                    </a:solidFill>
                  </a:tcPr>
                </a:tc>
                <a:tc>
                  <a:txBody>
                    <a:bodyPr/>
                    <a:lstStyle/>
                    <a:p>
                      <a:pPr algn="l" fontAlgn="base"/>
                      <a:r>
                        <a:rPr lang="en-US" sz="700" b="1" i="0" dirty="0">
                          <a:solidFill>
                            <a:schemeClr val="tx1"/>
                          </a:solidFill>
                          <a:effectLst/>
                          <a:latin typeface="+mj-lt"/>
                          <a:cs typeface="Arial" panose="020B0604020202020204" pitchFamily="34" charset="0"/>
                        </a:rPr>
                        <a:t>Revision of Virtual Last Resort User and Contingent Procurement of Supplier Demand Event Triggers (Modification 0813)</a:t>
                      </a:r>
                    </a:p>
                  </a:txBody>
                  <a:tcPr anchor="ctr">
                    <a:solidFill>
                      <a:schemeClr val="accent5"/>
                    </a:solidFill>
                  </a:tcPr>
                </a:tc>
                <a:tc>
                  <a:txBody>
                    <a:bodyPr/>
                    <a:lstStyle/>
                    <a:p>
                      <a:r>
                        <a:rPr lang="en-GB" sz="700" b="1" dirty="0">
                          <a:solidFill>
                            <a:schemeClr val="tx1"/>
                          </a:solidFill>
                          <a:latin typeface="+mj-lt"/>
                        </a:rPr>
                        <a:t>NGT</a:t>
                      </a:r>
                    </a:p>
                  </a:txBody>
                  <a:tcPr anchor="ctr">
                    <a:solidFill>
                      <a:schemeClr val="accent5"/>
                    </a:solidFill>
                  </a:tcPr>
                </a:tc>
                <a:tc>
                  <a:txBody>
                    <a:bodyPr/>
                    <a:lstStyle/>
                    <a:p>
                      <a:r>
                        <a:rPr lang="en-GB" sz="700" b="1" dirty="0">
                          <a:solidFill>
                            <a:schemeClr val="tx1"/>
                          </a:solidFill>
                          <a:latin typeface="+mj-lt"/>
                        </a:rPr>
                        <a:t>NGT</a:t>
                      </a:r>
                    </a:p>
                    <a:p>
                      <a:r>
                        <a:rPr lang="en-GB" sz="700" b="1" dirty="0">
                          <a:solidFill>
                            <a:schemeClr val="tx1"/>
                          </a:solidFill>
                          <a:latin typeface="+mj-lt"/>
                        </a:rPr>
                        <a:t>Shipper</a:t>
                      </a:r>
                    </a:p>
                    <a:p>
                      <a:r>
                        <a:rPr lang="en-GB" sz="700" b="1" dirty="0">
                          <a:solidFill>
                            <a:schemeClr val="tx1"/>
                          </a:solidFill>
                          <a:latin typeface="+mj-lt"/>
                        </a:rPr>
                        <a:t>Supplier</a:t>
                      </a:r>
                    </a:p>
                  </a:txBody>
                  <a:tcPr anchor="ctr">
                    <a:solidFill>
                      <a:schemeClr val="accent5"/>
                    </a:solidFill>
                  </a:tcPr>
                </a:tc>
                <a:tc>
                  <a:txBody>
                    <a:bodyPr/>
                    <a:lstStyle/>
                    <a:p>
                      <a:r>
                        <a:rPr lang="en-GB" sz="700" b="1" dirty="0">
                          <a:solidFill>
                            <a:schemeClr val="tx1"/>
                          </a:solidFill>
                          <a:latin typeface="+mj-lt"/>
                        </a:rPr>
                        <a:t>NGT</a:t>
                      </a:r>
                    </a:p>
                  </a:txBody>
                  <a:tcPr anchor="ctr">
                    <a:solidFill>
                      <a:schemeClr val="accent5"/>
                    </a:solidFill>
                  </a:tcPr>
                </a:tc>
                <a:tc>
                  <a:txBody>
                    <a:bodyPr/>
                    <a:lstStyle/>
                    <a:p>
                      <a:pPr algn="l"/>
                      <a:r>
                        <a:rPr lang="en-GB" sz="700" b="1" dirty="0">
                          <a:solidFill>
                            <a:schemeClr val="tx1"/>
                          </a:solidFill>
                          <a:latin typeface="+mj-lt"/>
                        </a:rPr>
                        <a:t>N/A</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Rejected by Ofgem on 20</a:t>
                      </a:r>
                      <a:r>
                        <a:rPr kumimoji="0" lang="en-GB" sz="700" b="1" i="0" u="none" strike="noStrike" kern="1200" cap="none" spc="0" normalizeH="0" baseline="30000" noProof="0" dirty="0">
                          <a:ln>
                            <a:noFill/>
                          </a:ln>
                          <a:solidFill>
                            <a:schemeClr val="tx1"/>
                          </a:solidFill>
                          <a:effectLst/>
                          <a:uLnTx/>
                          <a:uFillTx/>
                          <a:latin typeface="+mj-lt"/>
                          <a:ea typeface="+mn-ea"/>
                          <a:cs typeface="+mn-cs"/>
                        </a:rPr>
                        <a:t>th</a:t>
                      </a:r>
                      <a:r>
                        <a:rPr kumimoji="0" lang="en-GB" sz="700" b="1" i="0" u="none" strike="noStrike" kern="1200" cap="none" spc="0" normalizeH="0" baseline="0" noProof="0" dirty="0">
                          <a:ln>
                            <a:noFill/>
                          </a:ln>
                          <a:solidFill>
                            <a:schemeClr val="tx1"/>
                          </a:solidFill>
                          <a:effectLst/>
                          <a:uLnTx/>
                          <a:uFillTx/>
                          <a:latin typeface="+mj-lt"/>
                          <a:ea typeface="+mn-ea"/>
                          <a:cs typeface="+mn-cs"/>
                        </a:rPr>
                        <a:t> July</a:t>
                      </a:r>
                    </a:p>
                  </a:txBody>
                  <a:tcPr anchor="ctr">
                    <a:solidFill>
                      <a:schemeClr val="accent5"/>
                    </a:solidFill>
                  </a:tcPr>
                </a:tc>
                <a:tc>
                  <a:txBody>
                    <a:bodyPr/>
                    <a:lstStyle/>
                    <a:p>
                      <a:r>
                        <a:rPr lang="en-GB" sz="700" b="1" dirty="0">
                          <a:solidFill>
                            <a:schemeClr val="tx1"/>
                          </a:solidFill>
                          <a:latin typeface="+mj-lt"/>
                        </a:rPr>
                        <a:t>N/A</a:t>
                      </a:r>
                    </a:p>
                  </a:txBody>
                  <a:tcPr anchor="ctr">
                    <a:solidFill>
                      <a:schemeClr val="accent5"/>
                    </a:solidFill>
                  </a:tcPr>
                </a:tc>
                <a:tc>
                  <a:txBody>
                    <a:bodyPr/>
                    <a:lstStyle/>
                    <a:p>
                      <a:r>
                        <a:rPr lang="en-GB" sz="700" b="1" dirty="0">
                          <a:solidFill>
                            <a:schemeClr val="tx1"/>
                          </a:solidFill>
                          <a:latin typeface="+mj-lt"/>
                        </a:rPr>
                        <a:t>N/A</a:t>
                      </a:r>
                    </a:p>
                  </a:txBody>
                  <a:tcPr anchor="ctr">
                    <a:solidFill>
                      <a:schemeClr val="accent5"/>
                    </a:solidFill>
                  </a:tcPr>
                </a:tc>
                <a:extLst>
                  <a:ext uri="{0D108BD9-81ED-4DB2-BD59-A6C34878D82A}">
                    <a16:rowId xmlns:a16="http://schemas.microsoft.com/office/drawing/2014/main" val="930986087"/>
                  </a:ext>
                </a:extLst>
              </a:tr>
              <a:tr h="0">
                <a:tc>
                  <a:txBody>
                    <a:bodyPr/>
                    <a:lstStyle/>
                    <a:p>
                      <a:pPr algn="ctr"/>
                      <a:r>
                        <a:rPr lang="en-GB" sz="800" b="1" dirty="0">
                          <a:solidFill>
                            <a:schemeClr val="tx1"/>
                          </a:solidFill>
                          <a:hlinkClick r:id="rId4">
                            <a:extLst>
                              <a:ext uri="{A12FA001-AC4F-418D-AE19-62706E023703}">
                                <ahyp:hlinkClr xmlns:ahyp="http://schemas.microsoft.com/office/drawing/2018/hyperlinkcolor" val="tx"/>
                              </a:ext>
                            </a:extLst>
                          </a:hlinkClick>
                        </a:rPr>
                        <a:t>5652</a:t>
                      </a:r>
                      <a:endParaRPr lang="en-GB" sz="800" b="1" u="sng" dirty="0">
                        <a:solidFill>
                          <a:schemeClr val="tx1"/>
                        </a:solidFill>
                        <a:latin typeface="+mj-lt"/>
                      </a:endParaRPr>
                    </a:p>
                  </a:txBody>
                  <a:tcPr anchor="ctr">
                    <a:solidFill>
                      <a:schemeClr val="bg2">
                        <a:lumMod val="60000"/>
                        <a:lumOff val="40000"/>
                      </a:schemeClr>
                    </a:solidFill>
                  </a:tcPr>
                </a:tc>
                <a:tc>
                  <a:txBody>
                    <a:bodyPr/>
                    <a:lstStyle/>
                    <a:p>
                      <a:r>
                        <a:rPr lang="en-GB" sz="700" b="1" dirty="0">
                          <a:solidFill>
                            <a:schemeClr val="tx1"/>
                          </a:solidFill>
                          <a:latin typeface="+mj-lt"/>
                        </a:rPr>
                        <a:t>Enabling Direct Contractual Arrangements with Consumers for Demand Side Response (Mod0844)</a:t>
                      </a:r>
                    </a:p>
                  </a:txBody>
                  <a:tcPr anchor="ctr">
                    <a:solidFill>
                      <a:schemeClr val="bg2">
                        <a:lumMod val="20000"/>
                        <a:lumOff val="80000"/>
                      </a:schemeClr>
                    </a:solidFill>
                  </a:tcPr>
                </a:tc>
                <a:tc>
                  <a:txBody>
                    <a:bodyPr/>
                    <a:lstStyle/>
                    <a:p>
                      <a:r>
                        <a:rPr lang="en-GB" sz="700" b="1" dirty="0">
                          <a:solidFill>
                            <a:schemeClr val="tx1"/>
                          </a:solidFill>
                          <a:latin typeface="+mj-lt"/>
                        </a:rPr>
                        <a:t>NGT</a:t>
                      </a:r>
                    </a:p>
                  </a:txBody>
                  <a:tcPr anchor="ctr">
                    <a:solidFill>
                      <a:schemeClr val="bg2">
                        <a:lumMod val="20000"/>
                        <a:lumOff val="80000"/>
                      </a:schemeClr>
                    </a:solidFill>
                  </a:tcPr>
                </a:tc>
                <a:tc>
                  <a:txBody>
                    <a:bodyPr/>
                    <a:lstStyle/>
                    <a:p>
                      <a:r>
                        <a:rPr lang="en-GB" sz="700" b="1" dirty="0">
                          <a:solidFill>
                            <a:schemeClr val="tx1"/>
                          </a:solidFill>
                          <a:latin typeface="+mj-lt"/>
                        </a:rPr>
                        <a:t>NGT</a:t>
                      </a:r>
                    </a:p>
                    <a:p>
                      <a:r>
                        <a:rPr lang="en-GB" sz="700" b="1" dirty="0">
                          <a:solidFill>
                            <a:schemeClr val="tx1"/>
                          </a:solidFill>
                          <a:latin typeface="+mj-lt"/>
                        </a:rPr>
                        <a:t>Shipper</a:t>
                      </a:r>
                    </a:p>
                    <a:p>
                      <a:r>
                        <a:rPr lang="en-GB" sz="700" b="1" dirty="0">
                          <a:solidFill>
                            <a:schemeClr val="tx1"/>
                          </a:solidFill>
                          <a:latin typeface="+mj-lt"/>
                        </a:rPr>
                        <a:t>DN / IGT</a:t>
                      </a:r>
                    </a:p>
                  </a:txBody>
                  <a:tcPr anchor="ctr">
                    <a:solidFill>
                      <a:schemeClr val="bg2">
                        <a:lumMod val="20000"/>
                        <a:lumOff val="80000"/>
                      </a:schemeClr>
                    </a:solidFill>
                  </a:tcPr>
                </a:tc>
                <a:tc>
                  <a:txBody>
                    <a:bodyPr/>
                    <a:lstStyle/>
                    <a:p>
                      <a:r>
                        <a:rPr lang="en-GB" sz="700" b="1" dirty="0">
                          <a:solidFill>
                            <a:schemeClr val="tx1"/>
                          </a:solidFill>
                          <a:latin typeface="+mj-lt"/>
                        </a:rPr>
                        <a:t>NGT</a:t>
                      </a:r>
                    </a:p>
                  </a:txBody>
                  <a:tcPr anchor="ctr">
                    <a:solidFill>
                      <a:schemeClr val="bg2">
                        <a:lumMod val="20000"/>
                        <a:lumOff val="80000"/>
                      </a:schemeClr>
                    </a:solidFill>
                  </a:tcPr>
                </a:tc>
                <a:tc>
                  <a:txBody>
                    <a:bodyPr/>
                    <a:lstStyle/>
                    <a:p>
                      <a:pPr algn="l"/>
                      <a:r>
                        <a:rPr lang="en-GB" sz="700" b="1" dirty="0">
                          <a:solidFill>
                            <a:schemeClr val="tx1"/>
                          </a:solidFill>
                          <a:latin typeface="+mj-lt"/>
                        </a:rPr>
                        <a:t>Tbc</a:t>
                      </a:r>
                    </a:p>
                  </a:txBody>
                  <a:tcPr anchor="ctr">
                    <a:solidFill>
                      <a:schemeClr val="bg2">
                        <a:lumMod val="20000"/>
                        <a:lumOff val="80000"/>
                      </a:schemeClr>
                    </a:solidFill>
                  </a:tcPr>
                </a:tc>
                <a:tc>
                  <a:txBody>
                    <a:bodyPr/>
                    <a:lstStyle/>
                    <a:p>
                      <a:r>
                        <a:rPr lang="en-GB" sz="700" b="1" dirty="0">
                          <a:solidFill>
                            <a:schemeClr val="tx1"/>
                          </a:solidFill>
                          <a:latin typeface="+mj-lt"/>
                        </a:rPr>
                        <a:t>Immediately Following Ofgem Decision </a:t>
                      </a:r>
                    </a:p>
                    <a:p>
                      <a:r>
                        <a:rPr lang="en-GB" sz="700" b="1" dirty="0">
                          <a:solidFill>
                            <a:schemeClr val="tx1"/>
                          </a:solidFill>
                          <a:latin typeface="+mj-lt"/>
                        </a:rPr>
                        <a:t>(expected August 23)</a:t>
                      </a:r>
                    </a:p>
                  </a:txBody>
                  <a:tcPr anchor="ctr">
                    <a:solidFill>
                      <a:srgbClr val="FFC000"/>
                    </a:solidFill>
                  </a:tcPr>
                </a:tc>
                <a:tc>
                  <a:txBody>
                    <a:bodyPr/>
                    <a:lstStyle/>
                    <a:p>
                      <a:r>
                        <a:rPr lang="en-GB" sz="700" b="1" dirty="0">
                          <a:solidFill>
                            <a:schemeClr val="tx1"/>
                          </a:solidFill>
                          <a:latin typeface="+mj-lt"/>
                        </a:rPr>
                        <a:t>Adhoc</a:t>
                      </a:r>
                    </a:p>
                  </a:txBody>
                  <a:tcPr anchor="ctr">
                    <a:solidFill>
                      <a:srgbClr val="FFC000"/>
                    </a:solidFill>
                  </a:tcPr>
                </a:tc>
                <a:tc>
                  <a:txBody>
                    <a:bodyPr/>
                    <a:lstStyle/>
                    <a:p>
                      <a:r>
                        <a:rPr lang="en-GB" sz="700" b="1" dirty="0">
                          <a:solidFill>
                            <a:schemeClr val="tx1"/>
                          </a:solidFill>
                          <a:latin typeface="+mj-lt"/>
                        </a:rPr>
                        <a:t>Indicative </a:t>
                      </a:r>
                    </a:p>
                  </a:txBody>
                  <a:tcPr anchor="ctr">
                    <a:solidFill>
                      <a:schemeClr val="accent5"/>
                    </a:solidFill>
                  </a:tcPr>
                </a:tc>
                <a:extLst>
                  <a:ext uri="{0D108BD9-81ED-4DB2-BD59-A6C34878D82A}">
                    <a16:rowId xmlns:a16="http://schemas.microsoft.com/office/drawing/2014/main" val="808939660"/>
                  </a:ext>
                </a:extLst>
              </a:tr>
              <a:tr h="172769">
                <a:tc>
                  <a:txBody>
                    <a:bodyPr/>
                    <a:lstStyle/>
                    <a:p>
                      <a:pPr algn="ctr"/>
                      <a:r>
                        <a:rPr lang="en-GB" sz="800" b="1" u="sng" dirty="0">
                          <a:solidFill>
                            <a:schemeClr val="tx1"/>
                          </a:solidFill>
                          <a:latin typeface="+mj-lt"/>
                          <a:hlinkClick r:id="rId5">
                            <a:extLst>
                              <a:ext uri="{A12FA001-AC4F-418D-AE19-62706E023703}">
                                <ahyp:hlinkClr xmlns:ahyp="http://schemas.microsoft.com/office/drawing/2018/hyperlinkcolor" val="tx"/>
                              </a:ext>
                            </a:extLst>
                          </a:hlinkClick>
                        </a:rPr>
                        <a:t>5651</a:t>
                      </a:r>
                      <a:endParaRPr lang="en-GB" sz="800" b="1" u="sng" dirty="0">
                        <a:solidFill>
                          <a:schemeClr val="tx1"/>
                        </a:solidFill>
                        <a:highlight>
                          <a:srgbClr val="FFFF00"/>
                        </a:highlight>
                        <a:latin typeface="+mj-lt"/>
                      </a:endParaRPr>
                    </a:p>
                  </a:txBody>
                  <a:tcPr anchor="ctr">
                    <a:solidFill>
                      <a:schemeClr val="bg2">
                        <a:lumMod val="60000"/>
                        <a:lumOff val="40000"/>
                      </a:schemeClr>
                    </a:solidFill>
                  </a:tcPr>
                </a:tc>
                <a:tc>
                  <a:txBody>
                    <a:bodyPr/>
                    <a:lstStyle/>
                    <a:p>
                      <a:r>
                        <a:rPr lang="en-US" sz="700" b="1" dirty="0">
                          <a:solidFill>
                            <a:schemeClr val="tx1"/>
                          </a:solidFill>
                          <a:latin typeface="+mj-lt"/>
                        </a:rPr>
                        <a:t>Updates to Class 3 &amp; 4  Inner Tolerance Ranges used in Meter Read validation process </a:t>
                      </a:r>
                      <a:endParaRPr lang="en-GB" sz="700" b="1" dirty="0">
                        <a:solidFill>
                          <a:schemeClr val="tx1"/>
                        </a:solidFill>
                        <a:latin typeface="+mj-lt"/>
                      </a:endParaRPr>
                    </a:p>
                  </a:txBody>
                  <a:tcPr anchor="ctr">
                    <a:solidFill>
                      <a:schemeClr val="bg2">
                        <a:lumMod val="20000"/>
                        <a:lumOff val="80000"/>
                      </a:schemeClr>
                    </a:solidFill>
                  </a:tcPr>
                </a:tc>
                <a:tc>
                  <a:txBody>
                    <a:bodyPr/>
                    <a:lstStyle/>
                    <a:p>
                      <a:r>
                        <a:rPr lang="en-GB" sz="700" b="1" dirty="0">
                          <a:solidFill>
                            <a:schemeClr val="tx1"/>
                          </a:solidFill>
                          <a:latin typeface="+mj-lt"/>
                        </a:rPr>
                        <a:t>Centrica </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22</a:t>
                      </a:r>
                      <a:r>
                        <a:rPr kumimoji="0" lang="en-GB" sz="700" b="1" i="0" u="none" strike="noStrike" kern="1200" cap="none" spc="0" normalizeH="0" baseline="30000" noProof="0" dirty="0">
                          <a:ln>
                            <a:noFill/>
                          </a:ln>
                          <a:solidFill>
                            <a:schemeClr val="tx1"/>
                          </a:solidFill>
                          <a:effectLst/>
                          <a:uLnTx/>
                          <a:uFillTx/>
                          <a:latin typeface="+mj-lt"/>
                          <a:ea typeface="+mn-ea"/>
                          <a:cs typeface="+mn-cs"/>
                        </a:rPr>
                        <a:t>nd</a:t>
                      </a:r>
                      <a:r>
                        <a:rPr kumimoji="0" lang="en-GB" sz="700" b="1" i="0" u="none" strike="noStrike" kern="1200" cap="none" spc="0" normalizeH="0" baseline="0" noProof="0" dirty="0">
                          <a:ln>
                            <a:noFill/>
                          </a:ln>
                          <a:solidFill>
                            <a:schemeClr val="tx1"/>
                          </a:solidFill>
                          <a:effectLst/>
                          <a:uLnTx/>
                          <a:uFillTx/>
                          <a:latin typeface="+mj-lt"/>
                          <a:ea typeface="+mn-ea"/>
                          <a:cs typeface="+mn-cs"/>
                        </a:rPr>
                        <a:t> September 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Minor (Drop 11)</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Firm</a:t>
                      </a:r>
                    </a:p>
                  </a:txBody>
                  <a:tcPr anchor="ctr">
                    <a:solidFill>
                      <a:schemeClr val="bg2">
                        <a:lumMod val="20000"/>
                        <a:lumOff val="80000"/>
                      </a:schemeClr>
                    </a:solidFill>
                  </a:tcPr>
                </a:tc>
                <a:extLst>
                  <a:ext uri="{0D108BD9-81ED-4DB2-BD59-A6C34878D82A}">
                    <a16:rowId xmlns:a16="http://schemas.microsoft.com/office/drawing/2014/main" val="398586944"/>
                  </a:ext>
                </a:extLst>
              </a:tr>
              <a:tr h="172769">
                <a:tc>
                  <a:txBody>
                    <a:bodyPr/>
                    <a:lstStyle/>
                    <a:p>
                      <a:pPr algn="ctr">
                        <a:spcAft>
                          <a:spcPts val="0"/>
                        </a:spcAft>
                      </a:pPr>
                      <a:r>
                        <a:rPr lang="en-GB" sz="800" b="1" u="none" dirty="0">
                          <a:solidFill>
                            <a:schemeClr val="tx1"/>
                          </a:solidFill>
                          <a:latin typeface="+mj-lt"/>
                          <a:hlinkClick r:id="rId6">
                            <a:extLst>
                              <a:ext uri="{A12FA001-AC4F-418D-AE19-62706E023703}">
                                <ahyp:hlinkClr xmlns:ahyp="http://schemas.microsoft.com/office/drawing/2018/hyperlinkcolor" val="tx"/>
                              </a:ext>
                            </a:extLst>
                          </a:hlinkClick>
                        </a:rPr>
                        <a:t>5316</a:t>
                      </a:r>
                      <a:endParaRPr lang="en-GB" sz="800" b="1" u="none" dirty="0">
                        <a:solidFill>
                          <a:schemeClr val="tx1"/>
                        </a:solidFill>
                        <a:latin typeface="+mj-lt"/>
                      </a:endParaRPr>
                    </a:p>
                  </a:txBody>
                  <a:tcPr marL="72000" marR="72000" marT="36000" marB="36000" anchor="ctr">
                    <a:solidFill>
                      <a:schemeClr val="bg2">
                        <a:lumMod val="60000"/>
                        <a:lumOff val="40000"/>
                      </a:schemeClr>
                    </a:solidFill>
                  </a:tcPr>
                </a:tc>
                <a:tc>
                  <a:txBody>
                    <a:bodyPr/>
                    <a:lstStyle/>
                    <a:p>
                      <a:pPr>
                        <a:spcAft>
                          <a:spcPts val="0"/>
                        </a:spcAft>
                      </a:pPr>
                      <a:r>
                        <a:rPr lang="en-GB" sz="700" b="1" dirty="0">
                          <a:latin typeface="+mj-lt"/>
                        </a:rPr>
                        <a:t>Rejecting Pre LIS Replacement Reads</a:t>
                      </a:r>
                    </a:p>
                  </a:txBody>
                  <a:tcPr marL="72000" marR="72000" marT="36000" marB="36000" anchor="ctr">
                    <a:solidFill>
                      <a:schemeClr val="bg2">
                        <a:lumMod val="20000"/>
                        <a:lumOff val="80000"/>
                      </a:schemeClr>
                    </a:solidFill>
                  </a:tcPr>
                </a:tc>
                <a:tc>
                  <a:txBody>
                    <a:bodyPr/>
                    <a:lstStyle/>
                    <a:p>
                      <a:pPr>
                        <a:spcAft>
                          <a:spcPts val="0"/>
                        </a:spcAft>
                      </a:pPr>
                      <a:r>
                        <a:rPr lang="en-GB" sz="700" b="1" dirty="0">
                          <a:latin typeface="+mj-lt"/>
                        </a:rPr>
                        <a:t>Xoserve</a:t>
                      </a:r>
                    </a:p>
                  </a:txBody>
                  <a:tcPr marL="72000" marR="72000" marT="36000" marB="36000" anchor="ctr">
                    <a:solidFill>
                      <a:schemeClr val="bg2">
                        <a:lumMod val="20000"/>
                        <a:lumOff val="80000"/>
                      </a:schemeClr>
                    </a:solidFill>
                  </a:tcPr>
                </a:tc>
                <a:tc>
                  <a:txBody>
                    <a:bodyPr/>
                    <a:lstStyle/>
                    <a:p>
                      <a:pPr>
                        <a:spcAft>
                          <a:spcPts val="0"/>
                        </a:spcAft>
                      </a:pPr>
                      <a:r>
                        <a:rPr lang="en-GB" sz="700" b="1" dirty="0">
                          <a:latin typeface="+mj-lt"/>
                        </a:rPr>
                        <a:t>Shipper</a:t>
                      </a:r>
                    </a:p>
                  </a:txBody>
                  <a:tcPr marL="72000" marR="72000" marT="36000" marB="36000" anchor="ctr">
                    <a:solidFill>
                      <a:schemeClr val="bg2">
                        <a:lumMod val="20000"/>
                        <a:lumOff val="80000"/>
                      </a:schemeClr>
                    </a:solidFill>
                  </a:tcPr>
                </a:tc>
                <a:tc>
                  <a:txBody>
                    <a:bodyPr/>
                    <a:lstStyle/>
                    <a:p>
                      <a:pPr>
                        <a:spcAft>
                          <a:spcPts val="0"/>
                        </a:spcAft>
                      </a:pPr>
                      <a:r>
                        <a:rPr lang="en-GB" sz="700" b="1" dirty="0">
                          <a:latin typeface="+mj-lt"/>
                        </a:rPr>
                        <a:t>N/A</a:t>
                      </a:r>
                    </a:p>
                  </a:txBody>
                  <a:tcPr marL="72000" marR="72000" marT="36000" marB="36000" anchor="ctr">
                    <a:solidFill>
                      <a:schemeClr val="bg2">
                        <a:lumMod val="20000"/>
                        <a:lumOff val="80000"/>
                      </a:schemeClr>
                    </a:solidFill>
                  </a:tcPr>
                </a:tc>
                <a:tc>
                  <a:txBody>
                    <a:bodyPr/>
                    <a:lstStyle/>
                    <a:p>
                      <a:pPr algn="l">
                        <a:spcAft>
                          <a:spcPts val="0"/>
                        </a:spcAft>
                      </a:pPr>
                      <a:r>
                        <a:rPr lang="en-GB" sz="700" b="1" dirty="0">
                          <a:latin typeface="+mj-lt"/>
                        </a:rPr>
                        <a:t>N/A</a:t>
                      </a:r>
                    </a:p>
                  </a:txBody>
                  <a:tcPr marL="72000" marR="72000" marT="36000" marB="36000" anchor="ctr">
                    <a:solidFill>
                      <a:schemeClr val="bg2">
                        <a:lumMod val="20000"/>
                        <a:lumOff val="80000"/>
                      </a:schemeClr>
                    </a:solidFill>
                  </a:tcPr>
                </a:tc>
                <a:tc>
                  <a:txBody>
                    <a:bodyPr/>
                    <a:lstStyle/>
                    <a:p>
                      <a:r>
                        <a:rPr lang="en-GB" sz="700" b="1" dirty="0">
                          <a:latin typeface="+mj-lt"/>
                        </a:rPr>
                        <a:t>22</a:t>
                      </a:r>
                      <a:r>
                        <a:rPr lang="en-GB" sz="700" b="1" baseline="30000" dirty="0">
                          <a:latin typeface="+mj-lt"/>
                        </a:rPr>
                        <a:t>nd</a:t>
                      </a:r>
                      <a:r>
                        <a:rPr lang="en-GB" sz="700" b="1" dirty="0">
                          <a:latin typeface="+mj-lt"/>
                        </a:rPr>
                        <a:t> September 23</a:t>
                      </a:r>
                    </a:p>
                  </a:txBody>
                  <a:tcPr anchor="ctr">
                    <a:solidFill>
                      <a:schemeClr val="bg2">
                        <a:lumMod val="20000"/>
                        <a:lumOff val="80000"/>
                      </a:schemeClr>
                    </a:solidFill>
                  </a:tcPr>
                </a:tc>
                <a:tc>
                  <a:txBody>
                    <a:bodyPr/>
                    <a:lstStyle/>
                    <a:p>
                      <a:r>
                        <a:rPr lang="en-GB" sz="700" b="1" dirty="0">
                          <a:latin typeface="+mj-lt"/>
                        </a:rPr>
                        <a:t>Minor (Drop 11)</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Firm </a:t>
                      </a:r>
                    </a:p>
                  </a:txBody>
                  <a:tcPr anchor="ctr">
                    <a:solidFill>
                      <a:schemeClr val="bg2">
                        <a:lumMod val="20000"/>
                        <a:lumOff val="80000"/>
                      </a:schemeClr>
                    </a:solidFill>
                  </a:tcPr>
                </a:tc>
                <a:extLst>
                  <a:ext uri="{0D108BD9-81ED-4DB2-BD59-A6C34878D82A}">
                    <a16:rowId xmlns:a16="http://schemas.microsoft.com/office/drawing/2014/main" val="3017689108"/>
                  </a:ext>
                </a:extLst>
              </a:tr>
              <a:tr h="172769">
                <a:tc>
                  <a:txBody>
                    <a:bodyPr/>
                    <a:lstStyle/>
                    <a:p>
                      <a:pPr algn="ctr"/>
                      <a:r>
                        <a:rPr lang="en-GB" sz="800" b="1" dirty="0">
                          <a:solidFill>
                            <a:schemeClr val="tx1"/>
                          </a:solidFill>
                          <a:latin typeface="+mj-lt"/>
                          <a:hlinkClick r:id="rId7">
                            <a:extLst>
                              <a:ext uri="{A12FA001-AC4F-418D-AE19-62706E023703}">
                                <ahyp:hlinkClr xmlns:ahyp="http://schemas.microsoft.com/office/drawing/2018/hyperlinkcolor" val="tx"/>
                              </a:ext>
                            </a:extLst>
                          </a:hlinkClick>
                        </a:rPr>
                        <a:t>5547</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Updating the Comprehensive Invoice Master List and INV template</a:t>
                      </a:r>
                      <a:endParaRPr lang="en-GB" sz="700" b="1" dirty="0">
                        <a:solidFill>
                          <a:schemeClr val="tx1"/>
                        </a:solidFill>
                        <a:latin typeface="+mj-lt"/>
                      </a:endParaRPr>
                    </a:p>
                  </a:txBody>
                  <a:tcPr anchor="ctr">
                    <a:solidFill>
                      <a:schemeClr val="bg2">
                        <a:lumMod val="20000"/>
                        <a:lumOff val="80000"/>
                      </a:schemeClr>
                    </a:solidFill>
                  </a:tcPr>
                </a:tc>
                <a:tc>
                  <a:txBody>
                    <a:bodyPr/>
                    <a:lstStyle/>
                    <a:p>
                      <a:r>
                        <a:rPr lang="en-GB" sz="700" b="1" dirty="0">
                          <a:solidFill>
                            <a:schemeClr val="tx1"/>
                          </a:solidFill>
                          <a:latin typeface="+mj-lt"/>
                        </a:rPr>
                        <a:t>Eon</a:t>
                      </a:r>
                    </a:p>
                  </a:txBody>
                  <a:tcPr anchor="ctr">
                    <a:solidFill>
                      <a:schemeClr val="bg2">
                        <a:lumMod val="20000"/>
                        <a:lumOff val="80000"/>
                      </a:schemeClr>
                    </a:solidFill>
                  </a:tcPr>
                </a:tc>
                <a:tc>
                  <a:txBody>
                    <a:bodyPr/>
                    <a:lstStyle/>
                    <a:p>
                      <a:r>
                        <a:rPr lang="en-GB" sz="700" b="1" dirty="0">
                          <a:solidFill>
                            <a:schemeClr val="tx1"/>
                          </a:solidFill>
                          <a:latin typeface="+mj-lt"/>
                        </a:rPr>
                        <a:t>Shipper</a:t>
                      </a:r>
                    </a:p>
                    <a:p>
                      <a:r>
                        <a:rPr lang="en-GB" sz="700" b="1" dirty="0">
                          <a:solidFill>
                            <a:schemeClr val="tx1"/>
                          </a:solidFill>
                          <a:latin typeface="+mj-lt"/>
                        </a:rPr>
                        <a:t>DN</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22</a:t>
                      </a:r>
                      <a:r>
                        <a:rPr kumimoji="0" lang="en-GB" sz="700" b="1" i="0" u="none" strike="noStrike" kern="1200" cap="none" spc="0" normalizeH="0" baseline="30000" noProof="0" dirty="0">
                          <a:ln>
                            <a:noFill/>
                          </a:ln>
                          <a:solidFill>
                            <a:schemeClr val="tx1"/>
                          </a:solidFill>
                          <a:effectLst/>
                          <a:uLnTx/>
                          <a:uFillTx/>
                          <a:latin typeface="+mj-lt"/>
                          <a:ea typeface="+mn-ea"/>
                          <a:cs typeface="+mn-cs"/>
                        </a:rPr>
                        <a:t>nd</a:t>
                      </a:r>
                      <a:r>
                        <a:rPr kumimoji="0" lang="en-GB" sz="700" b="1" i="0" u="none" strike="noStrike" kern="1200" cap="none" spc="0" normalizeH="0" baseline="0" noProof="0" dirty="0">
                          <a:ln>
                            <a:noFill/>
                          </a:ln>
                          <a:solidFill>
                            <a:schemeClr val="tx1"/>
                          </a:solidFill>
                          <a:effectLst/>
                          <a:uLnTx/>
                          <a:uFillTx/>
                          <a:latin typeface="+mj-lt"/>
                          <a:ea typeface="+mn-ea"/>
                          <a:cs typeface="+mn-cs"/>
                        </a:rPr>
                        <a:t> September 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Minor (Drop 11)</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Firm </a:t>
                      </a:r>
                    </a:p>
                  </a:txBody>
                  <a:tcPr anchor="ctr">
                    <a:solidFill>
                      <a:schemeClr val="bg2">
                        <a:lumMod val="20000"/>
                        <a:lumOff val="80000"/>
                      </a:schemeClr>
                    </a:solidFill>
                  </a:tcPr>
                </a:tc>
                <a:extLst>
                  <a:ext uri="{0D108BD9-81ED-4DB2-BD59-A6C34878D82A}">
                    <a16:rowId xmlns:a16="http://schemas.microsoft.com/office/drawing/2014/main" val="3305234180"/>
                  </a:ext>
                </a:extLst>
              </a:tr>
              <a:tr h="0">
                <a:tc>
                  <a:txBody>
                    <a:bodyPr/>
                    <a:lstStyle/>
                    <a:p>
                      <a:pPr algn="ctr"/>
                      <a:r>
                        <a:rPr lang="en-GB" sz="800" b="1" dirty="0">
                          <a:solidFill>
                            <a:schemeClr val="tx1"/>
                          </a:solidFill>
                          <a:latin typeface="+mj-lt"/>
                          <a:hlinkClick r:id="rId8">
                            <a:extLst>
                              <a:ext uri="{A12FA001-AC4F-418D-AE19-62706E023703}">
                                <ahyp:hlinkClr xmlns:ahyp="http://schemas.microsoft.com/office/drawing/2018/hyperlinkcolor" val="tx"/>
                              </a:ext>
                            </a:extLst>
                          </a:hlinkClick>
                        </a:rPr>
                        <a:t>5482</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Replacement of reads associated to a meter asset technical details change or update (RGMA)</a:t>
                      </a:r>
                    </a:p>
                  </a:txBody>
                  <a:tcPr anchor="ctr">
                    <a:solidFill>
                      <a:schemeClr val="bg2">
                        <a:lumMod val="20000"/>
                        <a:lumOff val="80000"/>
                      </a:schemeClr>
                    </a:solidFill>
                  </a:tcPr>
                </a:tc>
                <a:tc>
                  <a:txBody>
                    <a:bodyPr/>
                    <a:lstStyle/>
                    <a:p>
                      <a:r>
                        <a:rPr lang="en-GB" sz="700" b="1">
                          <a:solidFill>
                            <a:schemeClr val="tx1"/>
                          </a:solidFill>
                          <a:latin typeface="+mj-lt"/>
                        </a:rPr>
                        <a:t>Scottish Power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 </a:t>
                      </a:r>
                    </a:p>
                    <a:p>
                      <a:r>
                        <a:rPr lang="en-GB" sz="700" b="1" dirty="0">
                          <a:solidFill>
                            <a:schemeClr val="tx1"/>
                          </a:solidFill>
                          <a:latin typeface="+mj-lt"/>
                        </a:rPr>
                        <a:t>DN</a:t>
                      </a:r>
                    </a:p>
                  </a:txBody>
                  <a:tcPr anchor="ctr">
                    <a:solidFill>
                      <a:schemeClr val="bg2">
                        <a:lumMod val="20000"/>
                        <a:lumOff val="80000"/>
                      </a:schemeClr>
                    </a:solidFill>
                  </a:tcPr>
                </a:tc>
                <a:tc>
                  <a:txBody>
                    <a:bodyPr/>
                    <a:lstStyle/>
                    <a:p>
                      <a:pPr algn="l"/>
                      <a:r>
                        <a:rPr lang="en-GB" sz="700" b="1" dirty="0">
                          <a:solidFill>
                            <a:schemeClr val="tx1"/>
                          </a:solidFill>
                          <a:latin typeface="+mj-lt"/>
                        </a:rPr>
                        <a:t>£300k</a:t>
                      </a:r>
                    </a:p>
                  </a:txBody>
                  <a:tcPr anchor="ctr">
                    <a:solidFill>
                      <a:schemeClr val="bg2">
                        <a:lumMod val="20000"/>
                        <a:lumOff val="80000"/>
                      </a:schemeClr>
                    </a:solidFill>
                  </a:tcPr>
                </a:tc>
                <a:tc>
                  <a:txBody>
                    <a:bodyPr/>
                    <a:lstStyle/>
                    <a:p>
                      <a:r>
                        <a:rPr lang="en-GB" sz="700" b="1" dirty="0">
                          <a:solidFill>
                            <a:schemeClr val="tx1"/>
                          </a:solidFill>
                          <a:latin typeface="+mj-lt"/>
                        </a:rPr>
                        <a:t>4</a:t>
                      </a:r>
                      <a:r>
                        <a:rPr lang="en-GB" sz="700" b="1" baseline="30000" dirty="0">
                          <a:solidFill>
                            <a:schemeClr val="tx1"/>
                          </a:solidFill>
                          <a:latin typeface="+mj-lt"/>
                        </a:rPr>
                        <a:t>th</a:t>
                      </a:r>
                      <a:r>
                        <a:rPr lang="en-GB" sz="700" b="1" dirty="0">
                          <a:solidFill>
                            <a:schemeClr val="tx1"/>
                          </a:solidFill>
                          <a:latin typeface="+mj-lt"/>
                        </a:rPr>
                        <a:t> November 23</a:t>
                      </a:r>
                    </a:p>
                  </a:txBody>
                  <a:tcPr anchor="ctr">
                    <a:solidFill>
                      <a:schemeClr val="bg2">
                        <a:lumMod val="20000"/>
                        <a:lumOff val="80000"/>
                      </a:schemeClr>
                    </a:solidFill>
                  </a:tcPr>
                </a:tc>
                <a:tc>
                  <a:txBody>
                    <a:bodyPr/>
                    <a:lstStyle/>
                    <a:p>
                      <a:r>
                        <a:rPr lang="en-GB" sz="700" b="1" dirty="0">
                          <a:solidFill>
                            <a:schemeClr val="tx1"/>
                          </a:solidFill>
                          <a:latin typeface="+mj-lt"/>
                        </a:rPr>
                        <a:t>Major</a:t>
                      </a:r>
                    </a:p>
                  </a:txBody>
                  <a:tcPr anchor="ctr">
                    <a:solidFill>
                      <a:schemeClr val="bg2">
                        <a:lumMod val="20000"/>
                        <a:lumOff val="80000"/>
                      </a:schemeClr>
                    </a:solidFill>
                  </a:tcPr>
                </a:tc>
                <a:tc>
                  <a:txBody>
                    <a:bodyPr/>
                    <a:lstStyle/>
                    <a:p>
                      <a:r>
                        <a:rPr lang="en-GB" sz="700" b="1" dirty="0">
                          <a:solidFill>
                            <a:schemeClr val="tx1"/>
                          </a:solidFill>
                          <a:latin typeface="+mj-lt"/>
                        </a:rPr>
                        <a:t>Firm </a:t>
                      </a:r>
                    </a:p>
                  </a:txBody>
                  <a:tcPr anchor="ctr">
                    <a:solidFill>
                      <a:schemeClr val="bg2">
                        <a:lumMod val="20000"/>
                        <a:lumOff val="80000"/>
                      </a:schemeClr>
                    </a:solidFill>
                  </a:tcPr>
                </a:tc>
                <a:extLst>
                  <a:ext uri="{0D108BD9-81ED-4DB2-BD59-A6C34878D82A}">
                    <a16:rowId xmlns:a16="http://schemas.microsoft.com/office/drawing/2014/main" val="242670667"/>
                  </a:ext>
                </a:extLst>
              </a:tr>
              <a:tr h="0">
                <a:tc>
                  <a:txBody>
                    <a:bodyPr/>
                    <a:lstStyle/>
                    <a:p>
                      <a:pPr algn="ctr"/>
                      <a:r>
                        <a:rPr lang="en-GB" sz="800" b="1" dirty="0">
                          <a:solidFill>
                            <a:schemeClr val="tx1"/>
                          </a:solidFill>
                          <a:latin typeface="+mj-lt"/>
                          <a:hlinkClick r:id="rId9">
                            <a:extLst>
                              <a:ext uri="{A12FA001-AC4F-418D-AE19-62706E023703}">
                                <ahyp:hlinkClr xmlns:ahyp="http://schemas.microsoft.com/office/drawing/2018/hyperlinkcolor" val="tx"/>
                              </a:ext>
                            </a:extLst>
                          </a:hlinkClick>
                        </a:rPr>
                        <a:t>5186</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*MOD0701 - Aligning Capacity booking under the UNC and arrangements set out in relevant NEXAs</a:t>
                      </a:r>
                    </a:p>
                  </a:txBody>
                  <a:tcPr anchor="ctr">
                    <a:solidFill>
                      <a:schemeClr val="bg2">
                        <a:lumMod val="20000"/>
                        <a:lumOff val="80000"/>
                      </a:schemeClr>
                    </a:solidFill>
                  </a:tcPr>
                </a:tc>
                <a:tc>
                  <a:txBody>
                    <a:bodyPr/>
                    <a:lstStyle/>
                    <a:p>
                      <a:r>
                        <a:rPr lang="en-GB" sz="700" b="1">
                          <a:solidFill>
                            <a:schemeClr val="tx1"/>
                          </a:solidFill>
                          <a:latin typeface="+mj-lt"/>
                        </a:rPr>
                        <a:t>NGN</a:t>
                      </a:r>
                    </a:p>
                  </a:txBody>
                  <a:tcPr anchor="ctr">
                    <a:solidFill>
                      <a:schemeClr val="bg2">
                        <a:lumMod val="20000"/>
                        <a:lumOff val="80000"/>
                      </a:schemeClr>
                    </a:solidFill>
                  </a:tcPr>
                </a:tc>
                <a:tc>
                  <a:txBody>
                    <a:bodyPr/>
                    <a:lstStyle/>
                    <a:p>
                      <a:r>
                        <a:rPr lang="en-GB" sz="700" b="1">
                          <a:solidFill>
                            <a:schemeClr val="tx1"/>
                          </a:solidFill>
                          <a:latin typeface="+mj-lt"/>
                        </a:rPr>
                        <a:t>Shipper </a:t>
                      </a:r>
                    </a:p>
                    <a:p>
                      <a:r>
                        <a:rPr lang="en-GB" sz="700" b="1">
                          <a:solidFill>
                            <a:schemeClr val="tx1"/>
                          </a:solidFill>
                          <a:latin typeface="+mj-lt"/>
                        </a:rPr>
                        <a:t>DN</a:t>
                      </a:r>
                    </a:p>
                  </a:txBody>
                  <a:tcPr anchor="ctr">
                    <a:solidFill>
                      <a:schemeClr val="bg2">
                        <a:lumMod val="20000"/>
                        <a:lumOff val="80000"/>
                      </a:schemeClr>
                    </a:solidFill>
                  </a:tcPr>
                </a:tc>
                <a:tc>
                  <a:txBody>
                    <a:bodyPr/>
                    <a:lstStyle/>
                    <a:p>
                      <a:r>
                        <a:rPr lang="en-GB" sz="700" b="1" dirty="0">
                          <a:solidFill>
                            <a:schemeClr val="tx1"/>
                          </a:solidFill>
                          <a:latin typeface="+mj-lt"/>
                        </a:rPr>
                        <a:t>Shipper</a:t>
                      </a:r>
                    </a:p>
                    <a:p>
                      <a:r>
                        <a:rPr lang="en-GB" sz="700" b="1" dirty="0">
                          <a:solidFill>
                            <a:schemeClr val="tx1"/>
                          </a:solidFill>
                          <a:latin typeface="+mj-lt"/>
                        </a:rPr>
                        <a:t>DN</a:t>
                      </a:r>
                    </a:p>
                  </a:txBody>
                  <a:tcPr anchor="ctr">
                    <a:solidFill>
                      <a:schemeClr val="bg2">
                        <a:lumMod val="20000"/>
                        <a:lumOff val="80000"/>
                      </a:schemeClr>
                    </a:solidFill>
                  </a:tcPr>
                </a:tc>
                <a:tc>
                  <a:txBody>
                    <a:bodyPr/>
                    <a:lstStyle/>
                    <a:p>
                      <a:pPr algn="l"/>
                      <a:r>
                        <a:rPr lang="en-GB" sz="700" b="1" dirty="0">
                          <a:solidFill>
                            <a:schemeClr val="tx1"/>
                          </a:solidFill>
                          <a:latin typeface="+mj-lt"/>
                        </a:rPr>
                        <a:t>£200k</a:t>
                      </a:r>
                    </a:p>
                  </a:txBody>
                  <a:tcPr anchor="ctr">
                    <a:solidFill>
                      <a:schemeClr val="bg2">
                        <a:lumMod val="20000"/>
                        <a:lumOff val="80000"/>
                      </a:schemeClr>
                    </a:solidFill>
                  </a:tcPr>
                </a:tc>
                <a:tc>
                  <a:txBody>
                    <a:bodyPr/>
                    <a:lstStyle/>
                    <a:p>
                      <a:r>
                        <a:rPr lang="en-GB" sz="700" b="1" dirty="0">
                          <a:solidFill>
                            <a:schemeClr val="tx1"/>
                          </a:solidFill>
                          <a:latin typeface="+mj-lt"/>
                        </a:rPr>
                        <a:t>4</a:t>
                      </a:r>
                      <a:r>
                        <a:rPr lang="en-GB" sz="700" b="1" baseline="30000" dirty="0">
                          <a:solidFill>
                            <a:schemeClr val="tx1"/>
                          </a:solidFill>
                          <a:latin typeface="+mj-lt"/>
                        </a:rPr>
                        <a:t>th</a:t>
                      </a:r>
                      <a:r>
                        <a:rPr lang="en-GB" sz="700" b="1" dirty="0">
                          <a:solidFill>
                            <a:schemeClr val="tx1"/>
                          </a:solidFill>
                          <a:latin typeface="+mj-lt"/>
                        </a:rPr>
                        <a:t> November 23</a:t>
                      </a:r>
                    </a:p>
                  </a:txBody>
                  <a:tcPr anchor="ctr">
                    <a:solidFill>
                      <a:schemeClr val="bg2">
                        <a:lumMod val="20000"/>
                        <a:lumOff val="80000"/>
                      </a:schemeClr>
                    </a:solidFill>
                  </a:tcPr>
                </a:tc>
                <a:tc>
                  <a:txBody>
                    <a:bodyPr/>
                    <a:lstStyle/>
                    <a:p>
                      <a:r>
                        <a:rPr lang="en-GB" sz="700" b="1" dirty="0">
                          <a:solidFill>
                            <a:schemeClr val="tx1"/>
                          </a:solidFill>
                          <a:latin typeface="+mj-lt"/>
                        </a:rPr>
                        <a:t>Major</a:t>
                      </a:r>
                    </a:p>
                  </a:txBody>
                  <a:tcPr anchor="ctr">
                    <a:solidFill>
                      <a:schemeClr val="bg2">
                        <a:lumMod val="20000"/>
                        <a:lumOff val="80000"/>
                      </a:schemeClr>
                    </a:solidFill>
                  </a:tcPr>
                </a:tc>
                <a:tc>
                  <a:txBody>
                    <a:bodyPr/>
                    <a:lstStyle/>
                    <a:p>
                      <a:r>
                        <a:rPr lang="en-GB" sz="700" b="1" dirty="0">
                          <a:solidFill>
                            <a:schemeClr val="tx1"/>
                          </a:solidFill>
                          <a:latin typeface="+mj-lt"/>
                        </a:rPr>
                        <a:t>Firm </a:t>
                      </a:r>
                    </a:p>
                  </a:txBody>
                  <a:tcPr anchor="ctr">
                    <a:solidFill>
                      <a:schemeClr val="bg2">
                        <a:lumMod val="20000"/>
                        <a:lumOff val="80000"/>
                      </a:schemeClr>
                    </a:solidFill>
                  </a:tcPr>
                </a:tc>
                <a:extLst>
                  <a:ext uri="{0D108BD9-81ED-4DB2-BD59-A6C34878D82A}">
                    <a16:rowId xmlns:a16="http://schemas.microsoft.com/office/drawing/2014/main" val="2157913356"/>
                  </a:ext>
                </a:extLst>
              </a:tr>
              <a:tr h="0">
                <a:tc>
                  <a:txBody>
                    <a:bodyPr/>
                    <a:lstStyle/>
                    <a:p>
                      <a:pPr algn="ctr"/>
                      <a:r>
                        <a:rPr lang="en-GB" sz="800" b="1" dirty="0">
                          <a:solidFill>
                            <a:schemeClr val="tx1"/>
                          </a:solidFill>
                          <a:latin typeface="+mj-lt"/>
                          <a:hlinkClick r:id="rId10">
                            <a:extLst>
                              <a:ext uri="{A12FA001-AC4F-418D-AE19-62706E023703}">
                                <ahyp:hlinkClr xmlns:ahyp="http://schemas.microsoft.com/office/drawing/2018/hyperlinkcolor" val="tx"/>
                              </a:ext>
                            </a:extLst>
                          </a:hlinkClick>
                        </a:rPr>
                        <a:t>5604</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Shipper Agreed Read (SAR) exceptions process (Modification 0811S)</a:t>
                      </a:r>
                    </a:p>
                  </a:txBody>
                  <a:tcPr anchor="ctr">
                    <a:solidFill>
                      <a:schemeClr val="bg2">
                        <a:lumMod val="20000"/>
                        <a:lumOff val="80000"/>
                      </a:schemeClr>
                    </a:solidFill>
                  </a:tcPr>
                </a:tc>
                <a:tc>
                  <a:txBody>
                    <a:bodyPr/>
                    <a:lstStyle/>
                    <a:p>
                      <a:r>
                        <a:rPr lang="en-GB" sz="700" b="1">
                          <a:solidFill>
                            <a:schemeClr val="tx1"/>
                          </a:solidFill>
                          <a:latin typeface="+mj-lt"/>
                        </a:rPr>
                        <a:t>SEFE</a:t>
                      </a:r>
                    </a:p>
                  </a:txBody>
                  <a:tcPr anchor="ctr">
                    <a:solidFill>
                      <a:schemeClr val="bg2">
                        <a:lumMod val="20000"/>
                        <a:lumOff val="80000"/>
                      </a:schemeClr>
                    </a:solidFill>
                  </a:tcPr>
                </a:tc>
                <a:tc>
                  <a:txBody>
                    <a:bodyPr/>
                    <a:lstStyle/>
                    <a:p>
                      <a:r>
                        <a:rPr lang="en-GB" sz="700" b="1">
                          <a:solidFill>
                            <a:schemeClr val="tx1"/>
                          </a:solidFill>
                          <a:latin typeface="+mj-lt"/>
                        </a:rPr>
                        <a:t>Shipper</a:t>
                      </a:r>
                    </a:p>
                  </a:txBody>
                  <a:tcPr anchor="ctr">
                    <a:solidFill>
                      <a:schemeClr val="bg2">
                        <a:lumMod val="20000"/>
                        <a:lumOff val="80000"/>
                      </a:schemeClr>
                    </a:solidFill>
                  </a:tcPr>
                </a:tc>
                <a:tc>
                  <a:txBody>
                    <a:bodyPr/>
                    <a:lstStyle/>
                    <a:p>
                      <a:r>
                        <a:rPr lang="en-GB" sz="700" b="1">
                          <a:solidFill>
                            <a:schemeClr val="tx1"/>
                          </a:solidFill>
                          <a:latin typeface="+mj-lt"/>
                        </a:rPr>
                        <a:t>Shipper </a:t>
                      </a:r>
                    </a:p>
                  </a:txBody>
                  <a:tcPr anchor="ctr">
                    <a:solidFill>
                      <a:schemeClr val="bg2">
                        <a:lumMod val="20000"/>
                        <a:lumOff val="80000"/>
                      </a:schemeClr>
                    </a:solidFill>
                  </a:tcPr>
                </a:tc>
                <a:tc>
                  <a:txBody>
                    <a:bodyPr/>
                    <a:lstStyle/>
                    <a:p>
                      <a:r>
                        <a:rPr lang="en-GB" sz="700" b="1" dirty="0">
                          <a:solidFill>
                            <a:schemeClr val="tx1"/>
                          </a:solidFill>
                          <a:latin typeface="+mj-lt"/>
                        </a:rPr>
                        <a:t>£150k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n-lt"/>
                          <a:ea typeface="+mn-ea"/>
                          <a:cs typeface="+mn-cs"/>
                        </a:rPr>
                        <a:t>November 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n-lt"/>
                          <a:ea typeface="+mn-ea"/>
                          <a:cs typeface="+mn-cs"/>
                        </a:rPr>
                        <a:t>February 24  </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schemeClr val="tx1"/>
                          </a:solidFill>
                          <a:effectLst/>
                          <a:uLnTx/>
                          <a:uFillTx/>
                          <a:latin typeface="+mj-lt"/>
                          <a:ea typeface="+mn-ea"/>
                          <a:cs typeface="+mn-cs"/>
                        </a:rPr>
                        <a:t>Adhoc</a:t>
                      </a:r>
                      <a:r>
                        <a:rPr kumimoji="0" lang="en-GB" sz="700" b="1" i="0" u="none" strike="noStrike" kern="1200" cap="none" spc="0" normalizeH="0" baseline="0" noProof="0" dirty="0">
                          <a:ln>
                            <a:noFill/>
                          </a:ln>
                          <a:solidFill>
                            <a:schemeClr val="tx1"/>
                          </a:solidFill>
                          <a:effectLst/>
                          <a:uLnTx/>
                          <a:uFillTx/>
                          <a:latin typeface="+mj-lt"/>
                          <a:ea typeface="+mn-ea"/>
                          <a:cs typeface="+mn-cs"/>
                        </a:rPr>
                        <a:t> </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Indicative</a:t>
                      </a:r>
                    </a:p>
                  </a:txBody>
                  <a:tcPr anchor="ctr">
                    <a:solidFill>
                      <a:srgbClr val="FFC000"/>
                    </a:solidFill>
                  </a:tcPr>
                </a:tc>
                <a:extLst>
                  <a:ext uri="{0D108BD9-81ED-4DB2-BD59-A6C34878D82A}">
                    <a16:rowId xmlns:a16="http://schemas.microsoft.com/office/drawing/2014/main" val="4069106140"/>
                  </a:ext>
                </a:extLst>
              </a:tr>
              <a:tr h="0">
                <a:tc>
                  <a:txBody>
                    <a:bodyPr/>
                    <a:lstStyle/>
                    <a:p>
                      <a:pPr algn="ctr"/>
                      <a:r>
                        <a:rPr lang="en-GB" sz="800" b="1" dirty="0">
                          <a:solidFill>
                            <a:schemeClr val="tx1"/>
                          </a:solidFill>
                          <a:latin typeface="+mj-lt"/>
                          <a:hlinkClick r:id="rId11">
                            <a:extLst>
                              <a:ext uri="{A12FA001-AC4F-418D-AE19-62706E023703}">
                                <ahyp:hlinkClr xmlns:ahyp="http://schemas.microsoft.com/office/drawing/2018/hyperlinkcolor" val="tx"/>
                              </a:ext>
                            </a:extLst>
                          </a:hlinkClick>
                        </a:rPr>
                        <a:t>5605</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Amendments to the must read process (IGT159V)</a:t>
                      </a:r>
                    </a:p>
                  </a:txBody>
                  <a:tcPr anchor="ctr">
                    <a:solidFill>
                      <a:schemeClr val="bg2">
                        <a:lumMod val="20000"/>
                        <a:lumOff val="80000"/>
                      </a:schemeClr>
                    </a:solidFill>
                  </a:tcPr>
                </a:tc>
                <a:tc>
                  <a:txBody>
                    <a:bodyPr/>
                    <a:lstStyle/>
                    <a:p>
                      <a:r>
                        <a:rPr lang="en-GB" sz="700" b="1" dirty="0">
                          <a:solidFill>
                            <a:schemeClr val="tx1"/>
                          </a:solidFill>
                          <a:latin typeface="+mj-lt"/>
                        </a:rPr>
                        <a:t>Centrica</a:t>
                      </a:r>
                    </a:p>
                  </a:txBody>
                  <a:tcPr anchor="ctr">
                    <a:solidFill>
                      <a:schemeClr val="bg2">
                        <a:lumMod val="20000"/>
                        <a:lumOff val="80000"/>
                      </a:schemeClr>
                    </a:solidFill>
                  </a:tcPr>
                </a:tc>
                <a:tc>
                  <a:txBody>
                    <a:bodyPr/>
                    <a:lstStyle/>
                    <a:p>
                      <a:r>
                        <a:rPr lang="en-GB" sz="700" b="1" dirty="0">
                          <a:solidFill>
                            <a:schemeClr val="tx1"/>
                          </a:solidFill>
                          <a:latin typeface="+mj-lt"/>
                        </a:rPr>
                        <a:t>Shipper</a:t>
                      </a:r>
                    </a:p>
                    <a:p>
                      <a:r>
                        <a:rPr lang="en-GB" sz="700" b="1" dirty="0">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Shipper </a:t>
                      </a:r>
                    </a:p>
                    <a:p>
                      <a:r>
                        <a:rPr lang="en-GB" sz="700" b="1" dirty="0">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£190k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November 23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February 24 </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schemeClr val="tx1"/>
                          </a:solidFill>
                          <a:effectLst/>
                          <a:uLnTx/>
                          <a:uFillTx/>
                          <a:latin typeface="+mj-lt"/>
                          <a:ea typeface="+mn-ea"/>
                          <a:cs typeface="+mn-cs"/>
                        </a:rPr>
                        <a:t>Adhoc</a:t>
                      </a:r>
                      <a:r>
                        <a:rPr kumimoji="0" lang="en-GB" sz="700" b="1" i="0" u="none" strike="noStrike" kern="1200" cap="none" spc="0" normalizeH="0" baseline="0" noProof="0" dirty="0">
                          <a:ln>
                            <a:noFill/>
                          </a:ln>
                          <a:solidFill>
                            <a:schemeClr val="tx1"/>
                          </a:solidFill>
                          <a:effectLst/>
                          <a:uLnTx/>
                          <a:uFillTx/>
                          <a:latin typeface="+mj-lt"/>
                          <a:ea typeface="+mn-ea"/>
                          <a:cs typeface="+mn-cs"/>
                        </a:rPr>
                        <a:t> </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Indicative </a:t>
                      </a:r>
                    </a:p>
                  </a:txBody>
                  <a:tcPr anchor="ctr">
                    <a:solidFill>
                      <a:srgbClr val="FFC000"/>
                    </a:solidFill>
                  </a:tcPr>
                </a:tc>
                <a:extLst>
                  <a:ext uri="{0D108BD9-81ED-4DB2-BD59-A6C34878D82A}">
                    <a16:rowId xmlns:a16="http://schemas.microsoft.com/office/drawing/2014/main" val="2467102711"/>
                  </a:ext>
                </a:extLst>
              </a:tr>
              <a:tr h="0">
                <a:tc>
                  <a:txBody>
                    <a:bodyPr/>
                    <a:lstStyle/>
                    <a:p>
                      <a:pPr algn="ctr"/>
                      <a:r>
                        <a:rPr lang="en-GB" sz="800" b="1" dirty="0">
                          <a:solidFill>
                            <a:schemeClr val="tx1"/>
                          </a:solidFill>
                          <a:latin typeface="+mj-lt"/>
                          <a:hlinkClick r:id="rId12">
                            <a:extLst>
                              <a:ext uri="{A12FA001-AC4F-418D-AE19-62706E023703}">
                                <ahyp:hlinkClr xmlns:ahyp="http://schemas.microsoft.com/office/drawing/2018/hyperlinkcolor" val="tx"/>
                              </a:ext>
                            </a:extLst>
                          </a:hlinkClick>
                        </a:rPr>
                        <a:t>5567</a:t>
                      </a:r>
                      <a:endParaRPr lang="en-GB" sz="800" b="1" dirty="0">
                        <a:solidFill>
                          <a:schemeClr val="tx1"/>
                        </a:solidFill>
                        <a:latin typeface="+mj-lt"/>
                      </a:endParaRPr>
                    </a:p>
                  </a:txBody>
                  <a:tcPr anchor="ctr">
                    <a:solidFill>
                      <a:schemeClr val="accent1"/>
                    </a:solidFill>
                  </a:tcPr>
                </a:tc>
                <a:tc>
                  <a:txBody>
                    <a:bodyPr/>
                    <a:lstStyle/>
                    <a:p>
                      <a:r>
                        <a:rPr lang="en-US" sz="700" b="1" dirty="0">
                          <a:solidFill>
                            <a:schemeClr val="tx1"/>
                          </a:solidFill>
                          <a:latin typeface="+mj-lt"/>
                        </a:rPr>
                        <a:t>Implementation of Resend Functionality for Messages from CSS to GRDA (REC CP R0067)</a:t>
                      </a:r>
                      <a:endParaRPr lang="en-GB" sz="700" b="1" dirty="0">
                        <a:solidFill>
                          <a:schemeClr val="tx1"/>
                        </a:solidFill>
                        <a:latin typeface="+mj-lt"/>
                      </a:endParaRPr>
                    </a:p>
                  </a:txBody>
                  <a:tcPr anchor="ctr">
                    <a:solidFill>
                      <a:schemeClr val="bg2">
                        <a:lumMod val="20000"/>
                        <a:lumOff val="80000"/>
                      </a:schemeClr>
                    </a:solidFill>
                  </a:tcPr>
                </a:tc>
                <a:tc>
                  <a:txBody>
                    <a:bodyPr/>
                    <a:lstStyle/>
                    <a:p>
                      <a:r>
                        <a:rPr lang="en-GB" sz="700" b="1" dirty="0">
                          <a:solidFill>
                            <a:schemeClr val="tx1"/>
                          </a:solidFill>
                          <a:latin typeface="+mj-lt"/>
                        </a:rPr>
                        <a:t>Xoserve</a:t>
                      </a:r>
                    </a:p>
                  </a:txBody>
                  <a:tcPr anchor="ctr">
                    <a:solidFill>
                      <a:schemeClr val="bg2">
                        <a:lumMod val="20000"/>
                        <a:lumOff val="80000"/>
                      </a:schemeClr>
                    </a:solidFill>
                  </a:tcPr>
                </a:tc>
                <a:tc>
                  <a:txBody>
                    <a:bodyPr/>
                    <a:lstStyle/>
                    <a:p>
                      <a:r>
                        <a:rPr lang="en-GB" sz="700" b="1" dirty="0">
                          <a:solidFill>
                            <a:schemeClr val="tx1"/>
                          </a:solidFill>
                          <a:latin typeface="+mj-lt"/>
                        </a:rPr>
                        <a:t>All DSC Customers</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£93k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6</a:t>
                      </a:r>
                      <a:r>
                        <a:rPr kumimoji="0" lang="en-GB" sz="700" b="1" i="0" u="none" strike="noStrike" kern="1200" cap="none" spc="0" normalizeH="0" baseline="30000" noProof="0" dirty="0">
                          <a:ln>
                            <a:noFill/>
                          </a:ln>
                          <a:solidFill>
                            <a:schemeClr val="tx1"/>
                          </a:solidFill>
                          <a:effectLst/>
                          <a:uLnTx/>
                          <a:uFillTx/>
                          <a:latin typeface="+mj-lt"/>
                          <a:ea typeface="+mn-ea"/>
                          <a:cs typeface="+mn-cs"/>
                        </a:rPr>
                        <a:t>th</a:t>
                      </a:r>
                      <a:r>
                        <a:rPr kumimoji="0" lang="en-GB" sz="700" b="1" i="0" u="none" strike="noStrike" kern="1200" cap="none" spc="0" normalizeH="0" baseline="0" noProof="0" dirty="0">
                          <a:ln>
                            <a:noFill/>
                          </a:ln>
                          <a:solidFill>
                            <a:schemeClr val="tx1"/>
                          </a:solidFill>
                          <a:effectLst/>
                          <a:uLnTx/>
                          <a:uFillTx/>
                          <a:latin typeface="+mj-lt"/>
                          <a:ea typeface="+mn-ea"/>
                          <a:cs typeface="+mn-cs"/>
                        </a:rPr>
                        <a:t> December 2023</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Indicative </a:t>
                      </a:r>
                    </a:p>
                  </a:txBody>
                  <a:tcPr anchor="ctr">
                    <a:solidFill>
                      <a:srgbClr val="FFC000"/>
                    </a:solidFill>
                  </a:tcPr>
                </a:tc>
                <a:extLst>
                  <a:ext uri="{0D108BD9-81ED-4DB2-BD59-A6C34878D82A}">
                    <a16:rowId xmlns:a16="http://schemas.microsoft.com/office/drawing/2014/main" val="1443365049"/>
                  </a:ext>
                </a:extLst>
              </a:tr>
              <a:tr h="0">
                <a:tc>
                  <a:txBody>
                    <a:bodyPr/>
                    <a:lstStyle/>
                    <a:p>
                      <a:pPr algn="ctr"/>
                      <a:r>
                        <a:rPr lang="en-GB" sz="800" b="1" dirty="0">
                          <a:solidFill>
                            <a:schemeClr val="tx1"/>
                          </a:solidFill>
                          <a:latin typeface="+mj-lt"/>
                          <a:hlinkClick r:id="rId13">
                            <a:extLst>
                              <a:ext uri="{A12FA001-AC4F-418D-AE19-62706E023703}">
                                <ahyp:hlinkClr xmlns:ahyp="http://schemas.microsoft.com/office/drawing/2018/hyperlinkcolor" val="tx"/>
                              </a:ext>
                            </a:extLst>
                          </a:hlinkClick>
                        </a:rPr>
                        <a:t>5454</a:t>
                      </a:r>
                      <a:endParaRPr lang="en-GB" sz="800" b="1"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SoLR Reporting Suite</a:t>
                      </a:r>
                    </a:p>
                  </a:txBody>
                  <a:tcPr anchor="ctr">
                    <a:solidFill>
                      <a:schemeClr val="bg2">
                        <a:lumMod val="20000"/>
                        <a:lumOff val="80000"/>
                      </a:schemeClr>
                    </a:solidFill>
                  </a:tcPr>
                </a:tc>
                <a:tc>
                  <a:txBody>
                    <a:bodyPr/>
                    <a:lstStyle/>
                    <a:p>
                      <a:r>
                        <a:rPr lang="en-GB" sz="700" b="1" dirty="0">
                          <a:solidFill>
                            <a:schemeClr val="tx1"/>
                          </a:solidFill>
                          <a:latin typeface="+mj-lt"/>
                        </a:rPr>
                        <a:t>EDF</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December 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Minor (Drop 12) </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Indicative </a:t>
                      </a:r>
                    </a:p>
                  </a:txBody>
                  <a:tcPr anchor="ctr">
                    <a:solidFill>
                      <a:schemeClr val="bg2">
                        <a:lumMod val="20000"/>
                        <a:lumOff val="80000"/>
                      </a:schemeClr>
                    </a:solidFill>
                  </a:tcPr>
                </a:tc>
                <a:extLst>
                  <a:ext uri="{0D108BD9-81ED-4DB2-BD59-A6C34878D82A}">
                    <a16:rowId xmlns:a16="http://schemas.microsoft.com/office/drawing/2014/main" val="3605097764"/>
                  </a:ext>
                </a:extLst>
              </a:tr>
              <a:tr h="0">
                <a:tc>
                  <a:txBody>
                    <a:bodyPr/>
                    <a:lstStyle/>
                    <a:p>
                      <a:pPr algn="ctr"/>
                      <a:r>
                        <a:rPr lang="en-GB" sz="800" b="1" dirty="0">
                          <a:solidFill>
                            <a:schemeClr val="tx1"/>
                          </a:solidFill>
                          <a:hlinkClick r:id="rId14">
                            <a:extLst>
                              <a:ext uri="{A12FA001-AC4F-418D-AE19-62706E023703}">
                                <ahyp:hlinkClr xmlns:ahyp="http://schemas.microsoft.com/office/drawing/2018/hyperlinkcolor" val="tx"/>
                              </a:ext>
                            </a:extLst>
                          </a:hlinkClick>
                        </a:rPr>
                        <a:t>5658</a:t>
                      </a:r>
                      <a:endParaRPr lang="en-GB" sz="800" b="1" u="sng" dirty="0">
                        <a:solidFill>
                          <a:schemeClr val="tx1"/>
                        </a:solidFill>
                        <a:latin typeface="+mj-lt"/>
                      </a:endParaRPr>
                    </a:p>
                  </a:txBody>
                  <a:tcPr anchor="ctr">
                    <a:solidFill>
                      <a:schemeClr val="accent1"/>
                    </a:solidFill>
                  </a:tcPr>
                </a:tc>
                <a:tc>
                  <a:txBody>
                    <a:bodyPr/>
                    <a:lstStyle/>
                    <a:p>
                      <a:r>
                        <a:rPr lang="en-GB" sz="700" b="1" dirty="0">
                          <a:solidFill>
                            <a:schemeClr val="tx1"/>
                          </a:solidFill>
                          <a:latin typeface="+mj-lt"/>
                        </a:rPr>
                        <a:t>Allocation of LDZ UIG Based on Straight Throughput Method (Mod0831 / Mod0831A)</a:t>
                      </a:r>
                    </a:p>
                  </a:txBody>
                  <a:tcPr anchor="ctr">
                    <a:solidFill>
                      <a:schemeClr val="bg2">
                        <a:lumMod val="20000"/>
                        <a:lumOff val="80000"/>
                      </a:schemeClr>
                    </a:solidFill>
                  </a:tcPr>
                </a:tc>
                <a:tc>
                  <a:txBody>
                    <a:bodyPr/>
                    <a:lstStyle/>
                    <a:p>
                      <a:r>
                        <a:rPr lang="en-GB" sz="700" b="1" dirty="0">
                          <a:solidFill>
                            <a:schemeClr val="tx1"/>
                          </a:solidFill>
                          <a:latin typeface="+mj-lt"/>
                        </a:rPr>
                        <a:t>SSE </a:t>
                      </a:r>
                    </a:p>
                    <a:p>
                      <a:r>
                        <a:rPr lang="en-GB" sz="700" b="1" dirty="0">
                          <a:solidFill>
                            <a:schemeClr val="tx1"/>
                          </a:solidFill>
                          <a:latin typeface="+mj-lt"/>
                        </a:rPr>
                        <a:t>Brook Green</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*6 weeks following Ofgem Decision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February 24</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Adhoc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1D3E61"/>
                          </a:solidFill>
                          <a:effectLst/>
                          <a:uLnTx/>
                          <a:uFillTx/>
                          <a:latin typeface="Nunito Sans"/>
                          <a:ea typeface="+mn-ea"/>
                          <a:cs typeface="+mn-cs"/>
                        </a:rPr>
                        <a:t>Indicative </a:t>
                      </a:r>
                    </a:p>
                  </a:txBody>
                  <a:tcPr anchor="ctr">
                    <a:solidFill>
                      <a:schemeClr val="bg2">
                        <a:lumMod val="20000"/>
                        <a:lumOff val="80000"/>
                      </a:schemeClr>
                    </a:solidFill>
                  </a:tcPr>
                </a:tc>
                <a:extLst>
                  <a:ext uri="{0D108BD9-81ED-4DB2-BD59-A6C34878D82A}">
                    <a16:rowId xmlns:a16="http://schemas.microsoft.com/office/drawing/2014/main" val="1467103597"/>
                  </a:ext>
                </a:extLst>
              </a:tr>
              <a:tr h="0">
                <a:tc>
                  <a:txBody>
                    <a:bodyPr/>
                    <a:lstStyle/>
                    <a:p>
                      <a:pPr algn="ctr"/>
                      <a:r>
                        <a:rPr lang="en-GB" sz="800" b="1" dirty="0">
                          <a:solidFill>
                            <a:schemeClr val="tx1"/>
                          </a:solidFill>
                          <a:latin typeface="+mj-lt"/>
                          <a:hlinkClick r:id="rId15">
                            <a:extLst>
                              <a:ext uri="{A12FA001-AC4F-418D-AE19-62706E023703}">
                                <ahyp:hlinkClr xmlns:ahyp="http://schemas.microsoft.com/office/drawing/2018/hyperlinkcolor" val="tx"/>
                              </a:ext>
                            </a:extLst>
                          </a:hlinkClick>
                        </a:rPr>
                        <a:t>5607</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Update to the AQ correction processes (Modification 0816S)</a:t>
                      </a:r>
                    </a:p>
                  </a:txBody>
                  <a:tcPr anchor="ctr">
                    <a:solidFill>
                      <a:schemeClr val="bg2">
                        <a:lumMod val="20000"/>
                        <a:lumOff val="80000"/>
                      </a:schemeClr>
                    </a:solidFill>
                  </a:tcPr>
                </a:tc>
                <a:tc>
                  <a:txBody>
                    <a:bodyPr/>
                    <a:lstStyle/>
                    <a:p>
                      <a:r>
                        <a:rPr lang="en-GB" sz="700" b="1" dirty="0">
                          <a:solidFill>
                            <a:schemeClr val="tx1"/>
                          </a:solidFill>
                          <a:latin typeface="+mj-lt"/>
                        </a:rPr>
                        <a:t>EON Next</a:t>
                      </a:r>
                    </a:p>
                  </a:txBody>
                  <a:tcPr anchor="ctr">
                    <a:solidFill>
                      <a:schemeClr val="bg2">
                        <a:lumMod val="20000"/>
                        <a:lumOff val="80000"/>
                      </a:schemeClr>
                    </a:solidFill>
                  </a:tcPr>
                </a:tc>
                <a:tc>
                  <a:txBody>
                    <a:bodyPr/>
                    <a:lstStyle/>
                    <a:p>
                      <a:r>
                        <a:rPr lang="en-GB" sz="700" b="1">
                          <a:solidFill>
                            <a:schemeClr val="tx1"/>
                          </a:solidFill>
                          <a:latin typeface="+mj-lt"/>
                        </a:rPr>
                        <a:t>Shipper</a:t>
                      </a:r>
                    </a:p>
                    <a:p>
                      <a:r>
                        <a:rPr lang="en-GB" sz="700" b="1">
                          <a:solidFill>
                            <a:schemeClr val="tx1"/>
                          </a:solidFill>
                          <a:latin typeface="+mj-lt"/>
                        </a:rPr>
                        <a:t>DN</a:t>
                      </a:r>
                    </a:p>
                    <a:p>
                      <a:r>
                        <a:rPr lang="en-GB" sz="700" b="1">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Shipper</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February 24</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Major</a:t>
                      </a:r>
                    </a:p>
                  </a:txBody>
                  <a:tcPr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mj-lt"/>
                          <a:ea typeface="+mn-ea"/>
                          <a:cs typeface="+mn-cs"/>
                        </a:rPr>
                        <a:t>Indicative</a:t>
                      </a:r>
                    </a:p>
                  </a:txBody>
                  <a:tcPr anchor="ctr">
                    <a:solidFill>
                      <a:schemeClr val="accent5"/>
                    </a:solidFill>
                  </a:tcPr>
                </a:tc>
                <a:extLst>
                  <a:ext uri="{0D108BD9-81ED-4DB2-BD59-A6C34878D82A}">
                    <a16:rowId xmlns:a16="http://schemas.microsoft.com/office/drawing/2014/main" val="20237952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507641"/>
          <a:ext cx="9016776" cy="4127564"/>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dirty="0">
                          <a:latin typeface="+mj-lt"/>
                        </a:rPr>
                        <a:t>XRN</a:t>
                      </a:r>
                    </a:p>
                  </a:txBody>
                  <a:tcPr anchor="ctr">
                    <a:solidFill>
                      <a:schemeClr val="tx2"/>
                    </a:solidFill>
                  </a:tcPr>
                </a:tc>
                <a:tc>
                  <a:txBody>
                    <a:bodyPr/>
                    <a:lstStyle/>
                    <a:p>
                      <a:r>
                        <a:rPr lang="en-GB" sz="900" dirty="0">
                          <a:latin typeface="+mj-lt"/>
                        </a:rPr>
                        <a:t>Change Title </a:t>
                      </a:r>
                    </a:p>
                  </a:txBody>
                  <a:tcPr anchor="ctr">
                    <a:solidFill>
                      <a:schemeClr val="tx2"/>
                    </a:solidFill>
                  </a:tcPr>
                </a:tc>
                <a:tc>
                  <a:txBody>
                    <a:bodyPr/>
                    <a:lstStyle/>
                    <a:p>
                      <a:r>
                        <a:rPr lang="en-GB" sz="900" dirty="0">
                          <a:latin typeface="+mj-lt"/>
                        </a:rPr>
                        <a:t>Proposer</a:t>
                      </a:r>
                    </a:p>
                  </a:txBody>
                  <a:tcPr anchor="ctr">
                    <a:solidFill>
                      <a:schemeClr val="tx2"/>
                    </a:solidFill>
                  </a:tcPr>
                </a:tc>
                <a:tc>
                  <a:txBody>
                    <a:bodyPr/>
                    <a:lstStyle/>
                    <a:p>
                      <a:r>
                        <a:rPr lang="en-GB" sz="900" dirty="0">
                          <a:latin typeface="+mj-lt"/>
                        </a:rPr>
                        <a:t>Benefit / Impact</a:t>
                      </a:r>
                    </a:p>
                  </a:txBody>
                  <a:tcPr anchor="ctr">
                    <a:solidFill>
                      <a:schemeClr val="tx2"/>
                    </a:solidFill>
                  </a:tcPr>
                </a:tc>
                <a:tc>
                  <a:txBody>
                    <a:bodyPr/>
                    <a:lstStyle/>
                    <a:p>
                      <a:r>
                        <a:rPr lang="en-GB" sz="900" dirty="0">
                          <a:latin typeface="+mj-lt"/>
                        </a:rPr>
                        <a:t>Funding </a:t>
                      </a:r>
                    </a:p>
                  </a:txBody>
                  <a:tcPr anchor="ctr">
                    <a:solidFill>
                      <a:schemeClr val="tx2"/>
                    </a:solidFill>
                  </a:tcPr>
                </a:tc>
                <a:tc>
                  <a:txBody>
                    <a:bodyPr/>
                    <a:lstStyle/>
                    <a:p>
                      <a:r>
                        <a:rPr lang="en-GB" sz="900" dirty="0">
                          <a:latin typeface="+mj-lt"/>
                        </a:rPr>
                        <a:t>HLSO</a:t>
                      </a:r>
                    </a:p>
                    <a:p>
                      <a:r>
                        <a:rPr lang="en-GB" sz="900" dirty="0">
                          <a:latin typeface="+mj-lt"/>
                        </a:rPr>
                        <a:t>Max Cost</a:t>
                      </a:r>
                    </a:p>
                  </a:txBody>
                  <a:tcPr anchor="ctr">
                    <a:solidFill>
                      <a:schemeClr val="tx2"/>
                    </a:solidFill>
                  </a:tcPr>
                </a:tc>
                <a:tc>
                  <a:txBody>
                    <a:bodyPr/>
                    <a:lstStyle/>
                    <a:p>
                      <a:r>
                        <a:rPr lang="en-GB" sz="900" dirty="0">
                          <a:latin typeface="+mj-lt"/>
                        </a:rPr>
                        <a:t>Target Implementation   Date</a:t>
                      </a:r>
                    </a:p>
                  </a:txBody>
                  <a:tcPr anchor="ctr">
                    <a:solidFill>
                      <a:schemeClr val="tx2"/>
                    </a:solidFill>
                  </a:tcPr>
                </a:tc>
                <a:tc>
                  <a:txBody>
                    <a:bodyPr/>
                    <a:lstStyle/>
                    <a:p>
                      <a:r>
                        <a:rPr lang="en-GB" sz="900" dirty="0">
                          <a:latin typeface="+mj-lt"/>
                        </a:rPr>
                        <a:t>Release Type</a:t>
                      </a:r>
                    </a:p>
                  </a:txBody>
                  <a:tcPr anchor="ctr">
                    <a:solidFill>
                      <a:schemeClr val="tx2"/>
                    </a:solidFill>
                  </a:tcPr>
                </a:tc>
                <a:tc>
                  <a:txBody>
                    <a:bodyPr/>
                    <a:lstStyle/>
                    <a:p>
                      <a:r>
                        <a:rPr lang="en-GB" sz="900" dirty="0">
                          <a:latin typeface="+mj-lt"/>
                        </a:rPr>
                        <a:t>Firm / Indicative</a:t>
                      </a:r>
                    </a:p>
                  </a:txBody>
                  <a:tcPr anchor="ctr">
                    <a:solidFill>
                      <a:schemeClr val="tx2"/>
                    </a:solidFill>
                  </a:tcPr>
                </a:tc>
                <a:extLst>
                  <a:ext uri="{0D108BD9-81ED-4DB2-BD59-A6C34878D82A}">
                    <a16:rowId xmlns:a16="http://schemas.microsoft.com/office/drawing/2014/main" val="429165185"/>
                  </a:ext>
                </a:extLst>
              </a:tr>
              <a:tr h="0">
                <a:tc>
                  <a:txBody>
                    <a:bodyPr/>
                    <a:lstStyle/>
                    <a:p>
                      <a:pPr algn="ctr"/>
                      <a:r>
                        <a:rPr lang="en-GB" sz="800" b="1">
                          <a:solidFill>
                            <a:schemeClr val="tx1"/>
                          </a:solidFill>
                          <a:latin typeface="+mj-lt"/>
                          <a:hlinkClick r:id="rId2">
                            <a:extLst>
                              <a:ext uri="{A12FA001-AC4F-418D-AE19-62706E023703}">
                                <ahyp:hlinkClr xmlns:ahyp="http://schemas.microsoft.com/office/drawing/2018/hyperlinkcolor" val="tx"/>
                              </a:ext>
                            </a:extLst>
                          </a:hlinkClick>
                        </a:rPr>
                        <a:t>5531</a:t>
                      </a:r>
                      <a:endParaRPr lang="en-GB" sz="800" b="1">
                        <a:solidFill>
                          <a:schemeClr val="tx1"/>
                        </a:solidFill>
                        <a:latin typeface="+mj-lt"/>
                      </a:endParaRPr>
                    </a:p>
                  </a:txBody>
                  <a:tcPr anchor="ctr">
                    <a:solidFill>
                      <a:schemeClr val="accent1"/>
                    </a:solidFill>
                  </a:tcPr>
                </a:tc>
                <a:tc>
                  <a:txBody>
                    <a:bodyPr/>
                    <a:lstStyle/>
                    <a:p>
                      <a:r>
                        <a:rPr lang="en-GB" sz="700" b="1" dirty="0">
                          <a:latin typeface="+mj-lt"/>
                        </a:rPr>
                        <a:t>Hydrogen Village Trial</a:t>
                      </a:r>
                    </a:p>
                  </a:txBody>
                  <a:tcPr anchor="ctr">
                    <a:solidFill>
                      <a:schemeClr val="bg2">
                        <a:lumMod val="20000"/>
                        <a:lumOff val="80000"/>
                      </a:schemeClr>
                    </a:solidFill>
                  </a:tcPr>
                </a:tc>
                <a:tc>
                  <a:txBody>
                    <a:bodyPr/>
                    <a:lstStyle/>
                    <a:p>
                      <a:r>
                        <a:rPr lang="en-GB" sz="700" b="1">
                          <a:latin typeface="+mj-lt"/>
                        </a:rPr>
                        <a:t>SGN</a:t>
                      </a:r>
                    </a:p>
                  </a:txBody>
                  <a:tcPr anchor="ctr">
                    <a:solidFill>
                      <a:schemeClr val="bg2">
                        <a:lumMod val="20000"/>
                        <a:lumOff val="80000"/>
                      </a:schemeClr>
                    </a:solidFill>
                  </a:tcPr>
                </a:tc>
                <a:tc>
                  <a:txBody>
                    <a:bodyPr/>
                    <a:lstStyle/>
                    <a:p>
                      <a:r>
                        <a:rPr lang="en-GB" sz="700" b="1">
                          <a:latin typeface="+mj-lt"/>
                        </a:rPr>
                        <a:t>All DSC Customers</a:t>
                      </a:r>
                    </a:p>
                  </a:txBody>
                  <a:tcPr anchor="ctr">
                    <a:solidFill>
                      <a:schemeClr val="bg2">
                        <a:lumMod val="20000"/>
                        <a:lumOff val="80000"/>
                      </a:schemeClr>
                    </a:solidFill>
                  </a:tcPr>
                </a:tc>
                <a:tc>
                  <a:txBody>
                    <a:bodyPr/>
                    <a:lstStyle/>
                    <a:p>
                      <a:r>
                        <a:rPr lang="en-GB" sz="700" b="1">
                          <a:latin typeface="+mj-lt"/>
                        </a:rPr>
                        <a:t>DN</a:t>
                      </a:r>
                    </a:p>
                    <a:p>
                      <a:r>
                        <a:rPr lang="en-GB" sz="700" b="1">
                          <a:latin typeface="+mj-lt"/>
                        </a:rPr>
                        <a:t>Decarb</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£400k</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Major</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3914239487"/>
                  </a:ext>
                </a:extLst>
              </a:tr>
              <a:tr h="0">
                <a:tc>
                  <a:txBody>
                    <a:bodyPr/>
                    <a:lstStyle/>
                    <a:p>
                      <a:pPr algn="ctr"/>
                      <a:r>
                        <a:rPr lang="en-GB" sz="800" b="1">
                          <a:solidFill>
                            <a:schemeClr val="tx1"/>
                          </a:solidFill>
                          <a:latin typeface="+mj-lt"/>
                          <a:hlinkClick r:id="rId3">
                            <a:extLst>
                              <a:ext uri="{A12FA001-AC4F-418D-AE19-62706E023703}">
                                <ahyp:hlinkClr xmlns:ahyp="http://schemas.microsoft.com/office/drawing/2018/hyperlinkcolor" val="tx"/>
                              </a:ext>
                            </a:extLst>
                          </a:hlinkClick>
                        </a:rPr>
                        <a:t>5546</a:t>
                      </a:r>
                      <a:endParaRPr lang="en-GB" sz="800" b="1">
                        <a:solidFill>
                          <a:schemeClr val="tx1"/>
                        </a:solidFill>
                        <a:latin typeface="+mj-lt"/>
                      </a:endParaRPr>
                    </a:p>
                  </a:txBody>
                  <a:tcPr anchor="ctr">
                    <a:solidFill>
                      <a:schemeClr val="accent1"/>
                    </a:solidFill>
                  </a:tcPr>
                </a:tc>
                <a:tc>
                  <a:txBody>
                    <a:bodyPr/>
                    <a:lstStyle/>
                    <a:p>
                      <a:r>
                        <a:rPr lang="en-US" sz="700" b="1">
                          <a:latin typeface="+mj-lt"/>
                        </a:rPr>
                        <a:t>Resolution of Address Interactions between DCC and CDSP</a:t>
                      </a:r>
                      <a:endParaRPr lang="en-GB" sz="700" b="1">
                        <a:latin typeface="+mj-lt"/>
                      </a:endParaRPr>
                    </a:p>
                  </a:txBody>
                  <a:tcPr anchor="ctr">
                    <a:solidFill>
                      <a:schemeClr val="bg2">
                        <a:lumMod val="20000"/>
                        <a:lumOff val="80000"/>
                      </a:schemeClr>
                    </a:solidFill>
                  </a:tcPr>
                </a:tc>
                <a:tc>
                  <a:txBody>
                    <a:bodyPr/>
                    <a:lstStyle/>
                    <a:p>
                      <a:r>
                        <a:rPr lang="en-GB" sz="700" b="1">
                          <a:latin typeface="+mj-lt"/>
                        </a:rPr>
                        <a:t>Xoserve</a:t>
                      </a:r>
                    </a:p>
                  </a:txBody>
                  <a:tcPr anchor="ctr">
                    <a:solidFill>
                      <a:schemeClr val="bg2">
                        <a:lumMod val="20000"/>
                        <a:lumOff val="80000"/>
                      </a:schemeClr>
                    </a:solidFill>
                  </a:tcPr>
                </a:tc>
                <a:tc>
                  <a:txBody>
                    <a:bodyPr/>
                    <a:lstStyle/>
                    <a:p>
                      <a:r>
                        <a:rPr lang="en-GB" sz="700" b="1">
                          <a:latin typeface="+mj-lt"/>
                        </a:rPr>
                        <a:t>DN</a:t>
                      </a:r>
                    </a:p>
                    <a:p>
                      <a:r>
                        <a:rPr lang="en-GB" sz="700" b="1">
                          <a:latin typeface="+mj-lt"/>
                        </a:rPr>
                        <a:t>IGT</a:t>
                      </a:r>
                    </a:p>
                    <a:p>
                      <a:r>
                        <a:rPr lang="en-GB" sz="700" b="1">
                          <a:latin typeface="+mj-lt"/>
                        </a:rPr>
                        <a:t>Shipper</a:t>
                      </a:r>
                    </a:p>
                  </a:txBody>
                  <a:tcPr anchor="ctr">
                    <a:solidFill>
                      <a:schemeClr val="bg2">
                        <a:lumMod val="20000"/>
                        <a:lumOff val="80000"/>
                      </a:schemeClr>
                    </a:solidFill>
                  </a:tcPr>
                </a:tc>
                <a:tc>
                  <a:txBody>
                    <a:bodyPr/>
                    <a:lstStyle/>
                    <a:p>
                      <a:r>
                        <a:rPr lang="en-GB" sz="700" b="1">
                          <a:latin typeface="+mj-lt"/>
                        </a:rPr>
                        <a:t>Shipper</a:t>
                      </a:r>
                    </a:p>
                  </a:txBody>
                  <a:tcPr anchor="ctr">
                    <a:solidFill>
                      <a:schemeClr val="bg2">
                        <a:lumMod val="20000"/>
                        <a:lumOff val="80000"/>
                      </a:schemeClr>
                    </a:solidFill>
                  </a:tcPr>
                </a:tc>
                <a:tc>
                  <a:txBody>
                    <a:bodyPr/>
                    <a:lstStyle/>
                    <a:p>
                      <a:r>
                        <a:rPr lang="en-GB" sz="700" b="1">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3694067778"/>
                  </a:ext>
                </a:extLst>
              </a:tr>
              <a:tr h="139065">
                <a:tc>
                  <a:txBody>
                    <a:bodyPr/>
                    <a:lstStyle/>
                    <a:p>
                      <a:pPr algn="ctr"/>
                      <a:r>
                        <a:rPr lang="en-GB" sz="800" b="1">
                          <a:solidFill>
                            <a:schemeClr val="tx1"/>
                          </a:solidFill>
                          <a:latin typeface="+mj-lt"/>
                          <a:hlinkClick r:id="rId4">
                            <a:extLst>
                              <a:ext uri="{A12FA001-AC4F-418D-AE19-62706E023703}">
                                <ahyp:hlinkClr xmlns:ahyp="http://schemas.microsoft.com/office/drawing/2018/hyperlinkcolor" val="tx"/>
                              </a:ext>
                            </a:extLst>
                          </a:hlinkClick>
                        </a:rPr>
                        <a:t>5569</a:t>
                      </a:r>
                      <a:endParaRPr lang="en-GB" sz="800" b="1">
                        <a:solidFill>
                          <a:schemeClr val="tx1"/>
                        </a:solidFill>
                        <a:latin typeface="+mj-lt"/>
                      </a:endParaRPr>
                    </a:p>
                  </a:txBody>
                  <a:tcPr anchor="ctr">
                    <a:solidFill>
                      <a:schemeClr val="accent1"/>
                    </a:solidFill>
                  </a:tcPr>
                </a:tc>
                <a:tc>
                  <a:txBody>
                    <a:bodyPr/>
                    <a:lstStyle/>
                    <a:p>
                      <a:r>
                        <a:rPr lang="en-GB" sz="700" b="1">
                          <a:latin typeface="+mj-lt"/>
                        </a:rPr>
                        <a:t>Contact Data Provision for IGT Customers </a:t>
                      </a:r>
                    </a:p>
                  </a:txBody>
                  <a:tcPr anchor="ctr">
                    <a:solidFill>
                      <a:schemeClr val="bg2">
                        <a:lumMod val="20000"/>
                        <a:lumOff val="80000"/>
                      </a:schemeClr>
                    </a:solidFill>
                  </a:tcPr>
                </a:tc>
                <a:tc>
                  <a:txBody>
                    <a:bodyPr/>
                    <a:lstStyle/>
                    <a:p>
                      <a:r>
                        <a:rPr lang="en-GB" sz="700" b="1">
                          <a:latin typeface="+mj-lt"/>
                        </a:rPr>
                        <a:t>BUUK</a:t>
                      </a:r>
                    </a:p>
                  </a:txBody>
                  <a:tcPr anchor="ctr">
                    <a:solidFill>
                      <a:schemeClr val="bg2">
                        <a:lumMod val="20000"/>
                        <a:lumOff val="80000"/>
                      </a:schemeClr>
                    </a:solidFill>
                  </a:tcPr>
                </a:tc>
                <a:tc>
                  <a:txBody>
                    <a:bodyPr/>
                    <a:lstStyle/>
                    <a:p>
                      <a:r>
                        <a:rPr lang="en-GB" sz="700" b="1">
                          <a:latin typeface="+mj-lt"/>
                        </a:rPr>
                        <a:t>IGT</a:t>
                      </a:r>
                    </a:p>
                  </a:txBody>
                  <a:tcPr anchor="ctr">
                    <a:solidFill>
                      <a:schemeClr val="bg2">
                        <a:lumMod val="20000"/>
                        <a:lumOff val="80000"/>
                      </a:schemeClr>
                    </a:solidFill>
                  </a:tcPr>
                </a:tc>
                <a:tc>
                  <a:txBody>
                    <a:bodyPr/>
                    <a:lstStyle/>
                    <a:p>
                      <a:r>
                        <a:rPr lang="en-GB" sz="700" b="1">
                          <a:latin typeface="+mj-lt"/>
                        </a:rPr>
                        <a:t>IGT</a:t>
                      </a:r>
                    </a:p>
                  </a:txBody>
                  <a:tcPr anchor="ctr">
                    <a:solidFill>
                      <a:schemeClr val="bg2">
                        <a:lumMod val="20000"/>
                        <a:lumOff val="80000"/>
                      </a:schemeClr>
                    </a:solidFill>
                  </a:tcPr>
                </a:tc>
                <a:tc>
                  <a:txBody>
                    <a:bodyPr/>
                    <a:lstStyle/>
                    <a:p>
                      <a:r>
                        <a:rPr lang="en-GB" sz="700" b="1">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982682254"/>
                  </a:ext>
                </a:extLst>
              </a:tr>
              <a:tr h="138637">
                <a:tc>
                  <a:txBody>
                    <a:bodyPr/>
                    <a:lstStyle/>
                    <a:p>
                      <a:pPr algn="ctr"/>
                      <a:r>
                        <a:rPr lang="en-GB" sz="800" b="1" dirty="0">
                          <a:solidFill>
                            <a:schemeClr val="tx1"/>
                          </a:solidFill>
                          <a:latin typeface="+mj-lt"/>
                          <a:hlinkClick r:id="rId5">
                            <a:extLst>
                              <a:ext uri="{A12FA001-AC4F-418D-AE19-62706E023703}">
                                <ahyp:hlinkClr xmlns:ahyp="http://schemas.microsoft.com/office/drawing/2018/hyperlinkcolor" val="tx"/>
                              </a:ext>
                            </a:extLst>
                          </a:hlinkClick>
                        </a:rPr>
                        <a:t>5573B</a:t>
                      </a:r>
                      <a:endParaRPr lang="en-GB" sz="800" b="1" dirty="0">
                        <a:solidFill>
                          <a:schemeClr val="tx1"/>
                        </a:solidFill>
                        <a:latin typeface="+mj-lt"/>
                      </a:endParaRPr>
                    </a:p>
                  </a:txBody>
                  <a:tcPr anchor="ctr">
                    <a:solidFill>
                      <a:schemeClr val="accent1"/>
                    </a:solidFill>
                  </a:tcPr>
                </a:tc>
                <a:tc>
                  <a:txBody>
                    <a:bodyPr/>
                    <a:lstStyle/>
                    <a:p>
                      <a:pPr algn="l" fontAlgn="base"/>
                      <a:r>
                        <a:rPr lang="en-US" sz="700" b="1" i="0" dirty="0">
                          <a:solidFill>
                            <a:schemeClr val="tx1"/>
                          </a:solidFill>
                          <a:effectLst/>
                          <a:latin typeface="+mj-lt"/>
                          <a:cs typeface="Arial" panose="020B0604020202020204" pitchFamily="34" charset="0"/>
                        </a:rPr>
                        <a:t>Updates to the Priority Consumer process (as designated by the Secretary of State for Business, Energy, and Industrial Strategy - BEIS)</a:t>
                      </a:r>
                    </a:p>
                  </a:txBody>
                  <a:tcPr anchor="ctr">
                    <a:solidFill>
                      <a:schemeClr val="bg2">
                        <a:lumMod val="20000"/>
                        <a:lumOff val="80000"/>
                      </a:schemeClr>
                    </a:solidFill>
                  </a:tcPr>
                </a:tc>
                <a:tc>
                  <a:txBody>
                    <a:bodyPr/>
                    <a:lstStyle/>
                    <a:p>
                      <a:r>
                        <a:rPr lang="en-GB" sz="700" b="1" dirty="0">
                          <a:solidFill>
                            <a:schemeClr val="tx1"/>
                          </a:solidFill>
                          <a:latin typeface="+mj-lt"/>
                        </a:rPr>
                        <a:t>Xoserve </a:t>
                      </a:r>
                    </a:p>
                  </a:txBody>
                  <a:tcPr anchor="ctr">
                    <a:solidFill>
                      <a:schemeClr val="bg2">
                        <a:lumMod val="20000"/>
                        <a:lumOff val="80000"/>
                      </a:schemeClr>
                    </a:solidFill>
                  </a:tcPr>
                </a:tc>
                <a:tc>
                  <a:txBody>
                    <a:bodyPr/>
                    <a:lstStyle/>
                    <a:p>
                      <a:r>
                        <a:rPr lang="en-GB" sz="700" b="1" dirty="0">
                          <a:solidFill>
                            <a:schemeClr val="tx1"/>
                          </a:solidFill>
                          <a:latin typeface="+mj-lt"/>
                        </a:rPr>
                        <a:t>Shipper </a:t>
                      </a:r>
                    </a:p>
                    <a:p>
                      <a:r>
                        <a:rPr lang="en-GB" sz="700" b="1" dirty="0">
                          <a:solidFill>
                            <a:schemeClr val="tx1"/>
                          </a:solidFill>
                          <a:latin typeface="+mj-lt"/>
                        </a:rPr>
                        <a:t>DN</a:t>
                      </a:r>
                    </a:p>
                    <a:p>
                      <a:r>
                        <a:rPr lang="en-GB" sz="700" b="1" dirty="0">
                          <a:solidFill>
                            <a:schemeClr val="tx1"/>
                          </a:solidFill>
                          <a:latin typeface="+mj-lt"/>
                        </a:rPr>
                        <a:t>IGT</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r>
                        <a:rPr lang="en-GB" sz="700" b="1" dirty="0">
                          <a:solidFill>
                            <a:schemeClr val="tx1"/>
                          </a:solidFill>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1139260606"/>
                  </a:ext>
                </a:extLst>
              </a:tr>
              <a:tr h="138637">
                <a:tc>
                  <a:txBody>
                    <a:bodyPr/>
                    <a:lstStyle/>
                    <a:p>
                      <a:pPr algn="ctr"/>
                      <a:r>
                        <a:rPr lang="en-GB" sz="800" b="1" dirty="0">
                          <a:solidFill>
                            <a:schemeClr val="tx1"/>
                          </a:solidFill>
                          <a:latin typeface="+mj-lt"/>
                          <a:hlinkClick r:id="rId6">
                            <a:extLst>
                              <a:ext uri="{A12FA001-AC4F-418D-AE19-62706E023703}">
                                <ahyp:hlinkClr xmlns:ahyp="http://schemas.microsoft.com/office/drawing/2018/hyperlinkcolor" val="tx"/>
                              </a:ext>
                            </a:extLst>
                          </a:hlinkClick>
                        </a:rPr>
                        <a:t>5585</a:t>
                      </a:r>
                      <a:endParaRPr lang="en-GB" sz="800" b="1" dirty="0">
                        <a:solidFill>
                          <a:schemeClr val="tx1"/>
                        </a:solidFill>
                        <a:latin typeface="+mj-lt"/>
                      </a:endParaRPr>
                    </a:p>
                  </a:txBody>
                  <a:tcPr anchor="ctr">
                    <a:solidFill>
                      <a:schemeClr val="accent1"/>
                    </a:solidFill>
                  </a:tcPr>
                </a:tc>
                <a:tc>
                  <a:txBody>
                    <a:bodyPr/>
                    <a:lstStyle/>
                    <a:p>
                      <a:r>
                        <a:rPr lang="en-US" sz="700" b="1" dirty="0">
                          <a:latin typeface="+mj-lt"/>
                        </a:rPr>
                        <a:t>Flow Weighted Average Calorific Value -</a:t>
                      </a:r>
                    </a:p>
                    <a:p>
                      <a:r>
                        <a:rPr lang="en-US" sz="700" b="1" dirty="0">
                          <a:latin typeface="+mj-lt"/>
                        </a:rPr>
                        <a:t>Phase 2 Service Improvements</a:t>
                      </a:r>
                      <a:endParaRPr lang="en-GB" sz="700" b="1" dirty="0">
                        <a:latin typeface="+mj-lt"/>
                      </a:endParaRPr>
                    </a:p>
                  </a:txBody>
                  <a:tcPr anchor="ctr">
                    <a:solidFill>
                      <a:schemeClr val="bg2">
                        <a:lumMod val="20000"/>
                        <a:lumOff val="80000"/>
                      </a:schemeClr>
                    </a:solidFill>
                  </a:tcPr>
                </a:tc>
                <a:tc>
                  <a:txBody>
                    <a:bodyPr/>
                    <a:lstStyle/>
                    <a:p>
                      <a:r>
                        <a:rPr lang="en-GB" sz="700" b="1">
                          <a:latin typeface="+mj-lt"/>
                        </a:rPr>
                        <a:t>Cadent</a:t>
                      </a:r>
                    </a:p>
                  </a:txBody>
                  <a:tcPr anchor="ctr">
                    <a:solidFill>
                      <a:schemeClr val="bg2">
                        <a:lumMod val="20000"/>
                        <a:lumOff val="80000"/>
                      </a:schemeClr>
                    </a:solidFill>
                  </a:tcPr>
                </a:tc>
                <a:tc>
                  <a:txBody>
                    <a:bodyPr/>
                    <a:lstStyle/>
                    <a:p>
                      <a:r>
                        <a:rPr lang="en-GB" sz="700" b="1" dirty="0">
                          <a:latin typeface="+mj-lt"/>
                        </a:rPr>
                        <a:t>DN</a:t>
                      </a:r>
                    </a:p>
                  </a:txBody>
                  <a:tcPr anchor="ctr">
                    <a:solidFill>
                      <a:schemeClr val="bg2">
                        <a:lumMod val="20000"/>
                        <a:lumOff val="80000"/>
                      </a:schemeClr>
                    </a:solidFill>
                  </a:tcPr>
                </a:tc>
                <a:tc>
                  <a:txBody>
                    <a:bodyPr/>
                    <a:lstStyle/>
                    <a:p>
                      <a:r>
                        <a:rPr lang="en-GB" sz="700" b="1">
                          <a:latin typeface="+mj-lt"/>
                        </a:rPr>
                        <a:t>DN</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solidFill>
                            <a:schemeClr val="tx1"/>
                          </a:solidFill>
                          <a:latin typeface="+mj-lt"/>
                          <a:hlinkClick r:id="rId7">
                            <a:extLst>
                              <a:ext uri="{A12FA001-AC4F-418D-AE19-62706E023703}">
                                <ahyp:hlinkClr xmlns:ahyp="http://schemas.microsoft.com/office/drawing/2018/hyperlinkcolor" val="tx"/>
                              </a:ext>
                            </a:extLst>
                          </a:hlinkClick>
                        </a:rPr>
                        <a:t>5614</a:t>
                      </a:r>
                      <a:endParaRPr lang="en-GB" sz="800" b="1">
                        <a:solidFill>
                          <a:schemeClr val="tx1"/>
                        </a:solidFill>
                        <a:latin typeface="+mj-lt"/>
                      </a:endParaRPr>
                    </a:p>
                  </a:txBody>
                  <a:tcPr anchor="ctr">
                    <a:solidFill>
                      <a:schemeClr val="accent1"/>
                    </a:solidFill>
                  </a:tcPr>
                </a:tc>
                <a:tc>
                  <a:txBody>
                    <a:bodyPr/>
                    <a:lstStyle/>
                    <a:p>
                      <a:r>
                        <a:rPr lang="en-GB" sz="700" b="1">
                          <a:effectLst/>
                          <a:latin typeface="+mj-lt"/>
                          <a:ea typeface="Times New Roman" panose="02020603050405020304" pitchFamily="18" charset="0"/>
                        </a:rPr>
                        <a:t>Improving IGT SMP New Connection Process to support accurate and timely Supplier Registrations</a:t>
                      </a:r>
                      <a:endParaRPr lang="en-GB" sz="600" b="1">
                        <a:latin typeface="+mj-lt"/>
                      </a:endParaRPr>
                    </a:p>
                  </a:txBody>
                  <a:tcPr anchor="ctr">
                    <a:solidFill>
                      <a:schemeClr val="bg2">
                        <a:lumMod val="20000"/>
                        <a:lumOff val="80000"/>
                      </a:schemeClr>
                    </a:solidFill>
                  </a:tcPr>
                </a:tc>
                <a:tc>
                  <a:txBody>
                    <a:bodyPr/>
                    <a:lstStyle/>
                    <a:p>
                      <a:r>
                        <a:rPr lang="en-GB" sz="700" b="1">
                          <a:latin typeface="+mj-lt"/>
                        </a:rPr>
                        <a:t>BUUK</a:t>
                      </a:r>
                    </a:p>
                  </a:txBody>
                  <a:tcPr anchor="ctr">
                    <a:solidFill>
                      <a:schemeClr val="bg2">
                        <a:lumMod val="20000"/>
                        <a:lumOff val="80000"/>
                      </a:schemeClr>
                    </a:solidFill>
                  </a:tcPr>
                </a:tc>
                <a:tc>
                  <a:txBody>
                    <a:bodyPr/>
                    <a:lstStyle/>
                    <a:p>
                      <a:r>
                        <a:rPr lang="en-GB" sz="700" b="1">
                          <a:latin typeface="+mj-lt"/>
                        </a:rPr>
                        <a:t>Shipper</a:t>
                      </a:r>
                    </a:p>
                    <a:p>
                      <a:r>
                        <a:rPr lang="en-GB" sz="700" b="1">
                          <a:latin typeface="+mj-lt"/>
                        </a:rPr>
                        <a:t>IGT</a:t>
                      </a:r>
                    </a:p>
                  </a:txBody>
                  <a:tcPr anchor="ctr">
                    <a:solidFill>
                      <a:schemeClr val="bg2">
                        <a:lumMod val="20000"/>
                        <a:lumOff val="80000"/>
                      </a:schemeClr>
                    </a:solidFill>
                  </a:tcPr>
                </a:tc>
                <a:tc>
                  <a:txBody>
                    <a:bodyPr/>
                    <a:lstStyle/>
                    <a:p>
                      <a:r>
                        <a:rPr lang="en-GB" sz="700" b="1">
                          <a:latin typeface="+mj-lt"/>
                        </a:rPr>
                        <a:t>Shipper</a:t>
                      </a:r>
                    </a:p>
                    <a:p>
                      <a:r>
                        <a:rPr lang="en-GB" sz="700" b="1">
                          <a:latin typeface="+mj-lt"/>
                        </a:rPr>
                        <a:t>IGT</a:t>
                      </a:r>
                    </a:p>
                  </a:txBody>
                  <a:tcPr anchor="ctr">
                    <a:solidFill>
                      <a:schemeClr val="bg2">
                        <a:lumMod val="20000"/>
                        <a:lumOff val="80000"/>
                      </a:schemeClr>
                    </a:solidFill>
                  </a:tcPr>
                </a:tc>
                <a:tc>
                  <a:txBody>
                    <a:bodyPr/>
                    <a:lstStyle/>
                    <a:p>
                      <a:r>
                        <a:rPr lang="en-GB" sz="700" b="1">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3474691466"/>
                  </a:ext>
                </a:extLst>
              </a:tr>
              <a:tr h="138637">
                <a:tc>
                  <a:txBody>
                    <a:bodyPr/>
                    <a:lstStyle/>
                    <a:p>
                      <a:pPr algn="ctr"/>
                      <a:r>
                        <a:rPr lang="en-GB" sz="800" b="1" dirty="0">
                          <a:solidFill>
                            <a:schemeClr val="tx1"/>
                          </a:solidFill>
                          <a:latin typeface="+mj-lt"/>
                          <a:hlinkClick r:id="rId8">
                            <a:extLst>
                              <a:ext uri="{A12FA001-AC4F-418D-AE19-62706E023703}">
                                <ahyp:hlinkClr xmlns:ahyp="http://schemas.microsoft.com/office/drawing/2018/hyperlinkcolor" val="tx"/>
                              </a:ext>
                            </a:extLst>
                          </a:hlinkClick>
                        </a:rPr>
                        <a:t>5615</a:t>
                      </a:r>
                      <a:endParaRPr lang="en-GB" sz="800" b="1"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US" sz="700" b="1" dirty="0">
                          <a:effectLst/>
                          <a:latin typeface="+mj-lt"/>
                          <a:ea typeface="Times New Roman" panose="02020603050405020304" pitchFamily="18" charset="0"/>
                          <a:cs typeface="Times New Roman" panose="02020603050405020304" pitchFamily="18" charset="0"/>
                        </a:rPr>
                        <a:t>Establishing/Amending a Gas Vacant Site Process (Modification 0819)</a:t>
                      </a:r>
                      <a:endParaRPr lang="en-GB" sz="7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r>
                        <a:rPr lang="en-GB" sz="700" b="1" dirty="0">
                          <a:latin typeface="+mj-lt"/>
                        </a:rPr>
                        <a:t>Centrica</a:t>
                      </a:r>
                    </a:p>
                  </a:txBody>
                  <a:tcPr anchor="ctr">
                    <a:solidFill>
                      <a:schemeClr val="bg2">
                        <a:lumMod val="20000"/>
                        <a:lumOff val="80000"/>
                      </a:schemeClr>
                    </a:solidFill>
                  </a:tcPr>
                </a:tc>
                <a:tc>
                  <a:txBody>
                    <a:bodyPr/>
                    <a:lstStyle/>
                    <a:p>
                      <a:r>
                        <a:rPr lang="en-GB" sz="700" b="1" dirty="0">
                          <a:latin typeface="+mj-lt"/>
                        </a:rPr>
                        <a:t>Shipper</a:t>
                      </a:r>
                    </a:p>
                    <a:p>
                      <a:r>
                        <a:rPr lang="en-GB" sz="700" b="1" dirty="0">
                          <a:latin typeface="+mj-lt"/>
                        </a:rPr>
                        <a:t>DN</a:t>
                      </a:r>
                    </a:p>
                    <a:p>
                      <a:r>
                        <a:rPr lang="en-GB" sz="700" b="1" dirty="0">
                          <a:latin typeface="+mj-lt"/>
                        </a:rPr>
                        <a:t>IGT</a:t>
                      </a:r>
                    </a:p>
                  </a:txBody>
                  <a:tcPr anchor="ctr">
                    <a:solidFill>
                      <a:schemeClr val="bg2">
                        <a:lumMod val="20000"/>
                        <a:lumOff val="80000"/>
                      </a:schemeClr>
                    </a:solidFill>
                  </a:tcPr>
                </a:tc>
                <a:tc>
                  <a:txBody>
                    <a:bodyPr/>
                    <a:lstStyle/>
                    <a:p>
                      <a:r>
                        <a:rPr lang="en-GB" sz="700" b="1" dirty="0">
                          <a:latin typeface="+mj-lt"/>
                        </a:rPr>
                        <a:t>Shipper</a:t>
                      </a:r>
                    </a:p>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extLst>
                  <a:ext uri="{0D108BD9-81ED-4DB2-BD59-A6C34878D82A}">
                    <a16:rowId xmlns:a16="http://schemas.microsoft.com/office/drawing/2014/main" val="4061368494"/>
                  </a:ext>
                </a:extLst>
              </a:tr>
              <a:tr h="138637">
                <a:tc>
                  <a:txBody>
                    <a:bodyPr/>
                    <a:lstStyle/>
                    <a:p>
                      <a:pPr algn="ctr"/>
                      <a:r>
                        <a:rPr lang="en-GB" sz="800" b="1" dirty="0">
                          <a:solidFill>
                            <a:schemeClr val="tx1"/>
                          </a:solidFill>
                          <a:latin typeface="+mj-lt"/>
                          <a:hlinkClick r:id="rId9">
                            <a:extLst>
                              <a:ext uri="{A12FA001-AC4F-418D-AE19-62706E023703}">
                                <ahyp:hlinkClr xmlns:ahyp="http://schemas.microsoft.com/office/drawing/2018/hyperlinkcolor" val="tx"/>
                              </a:ext>
                            </a:extLst>
                          </a:hlinkClick>
                        </a:rPr>
                        <a:t>5616</a:t>
                      </a:r>
                      <a:endParaRPr lang="en-GB" sz="800" b="1"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GB" sz="700" b="1" dirty="0">
                          <a:effectLst/>
                          <a:latin typeface="+mj-lt"/>
                          <a:ea typeface="Times New Roman" panose="02020603050405020304" pitchFamily="18" charset="0"/>
                          <a:cs typeface="Arial" panose="020B0604020202020204" pitchFamily="34" charset="0"/>
                        </a:rPr>
                        <a:t>CSEP Annual Quantity Capacity Management  </a:t>
                      </a:r>
                      <a:endParaRPr lang="en-GB" sz="7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r>
                        <a:rPr lang="en-GB" sz="700" b="1" dirty="0">
                          <a:latin typeface="+mj-lt"/>
                        </a:rPr>
                        <a:t>WWU</a:t>
                      </a:r>
                    </a:p>
                  </a:txBody>
                  <a:tcPr anchor="ctr">
                    <a:solidFill>
                      <a:schemeClr val="bg2">
                        <a:lumMod val="20000"/>
                        <a:lumOff val="80000"/>
                      </a:schemeClr>
                    </a:solidFill>
                  </a:tcPr>
                </a:tc>
                <a:tc>
                  <a:txBody>
                    <a:bodyPr/>
                    <a:lstStyle/>
                    <a:p>
                      <a:r>
                        <a:rPr lang="en-GB" sz="700" b="1" dirty="0">
                          <a:latin typeface="+mj-lt"/>
                        </a:rPr>
                        <a:t>DN</a:t>
                      </a:r>
                    </a:p>
                    <a:p>
                      <a:r>
                        <a:rPr lang="en-GB" sz="700" b="1" dirty="0">
                          <a:latin typeface="+mj-lt"/>
                        </a:rPr>
                        <a:t>IGT</a:t>
                      </a:r>
                    </a:p>
                    <a:p>
                      <a:r>
                        <a:rPr lang="en-GB" sz="700" b="1" dirty="0">
                          <a:latin typeface="+mj-lt"/>
                        </a:rPr>
                        <a:t>Shipper</a:t>
                      </a:r>
                    </a:p>
                  </a:txBody>
                  <a:tcPr anchor="ctr">
                    <a:solidFill>
                      <a:schemeClr val="bg2">
                        <a:lumMod val="20000"/>
                        <a:lumOff val="80000"/>
                      </a:schemeClr>
                    </a:solidFill>
                  </a:tcPr>
                </a:tc>
                <a:tc>
                  <a:txBody>
                    <a:bodyPr/>
                    <a:lstStyle/>
                    <a:p>
                      <a:r>
                        <a:rPr lang="en-GB" sz="700" b="1" dirty="0">
                          <a:latin typeface="+mj-lt"/>
                        </a:rPr>
                        <a:t>DN</a:t>
                      </a:r>
                    </a:p>
                    <a:p>
                      <a:r>
                        <a:rPr lang="en-GB" sz="700" b="1" dirty="0">
                          <a:latin typeface="+mj-lt"/>
                        </a:rPr>
                        <a:t>IGT</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2974988522"/>
                  </a:ext>
                </a:extLst>
              </a:tr>
              <a:tr h="138637">
                <a:tc>
                  <a:txBody>
                    <a:bodyPr/>
                    <a:lstStyle/>
                    <a:p>
                      <a:pPr algn="ctr"/>
                      <a:r>
                        <a:rPr lang="en-GB" sz="800" b="1" dirty="0">
                          <a:solidFill>
                            <a:schemeClr val="tx1"/>
                          </a:solidFill>
                          <a:hlinkClick r:id="rId10">
                            <a:extLst>
                              <a:ext uri="{A12FA001-AC4F-418D-AE19-62706E023703}">
                                <ahyp:hlinkClr xmlns:ahyp="http://schemas.microsoft.com/office/drawing/2018/hyperlinkcolor" val="tx"/>
                              </a:ext>
                            </a:extLst>
                          </a:hlinkClick>
                        </a:rPr>
                        <a:t>5635</a:t>
                      </a:r>
                      <a:endParaRPr lang="en-GB" sz="800" b="1" u="sng"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GB" sz="700" b="1" dirty="0">
                          <a:effectLst/>
                          <a:latin typeface="+mj-lt"/>
                          <a:ea typeface="Times New Roman" panose="02020603050405020304" pitchFamily="18" charset="0"/>
                          <a:cs typeface="Times New Roman" panose="02020603050405020304" pitchFamily="18" charset="0"/>
                        </a:rPr>
                        <a:t>H100 (UNC Mod799) Consequential Gemini Change</a:t>
                      </a:r>
                    </a:p>
                  </a:txBody>
                  <a:tcPr marL="68580" marR="68580" marT="0" marB="0" anchor="ctr">
                    <a:solidFill>
                      <a:schemeClr val="bg2">
                        <a:lumMod val="20000"/>
                        <a:lumOff val="80000"/>
                      </a:schemeClr>
                    </a:solidFill>
                  </a:tcPr>
                </a:tc>
                <a:tc>
                  <a:txBody>
                    <a:bodyPr/>
                    <a:lstStyle/>
                    <a:p>
                      <a:r>
                        <a:rPr lang="en-GB" sz="700" b="1" dirty="0">
                          <a:latin typeface="+mj-lt"/>
                        </a:rPr>
                        <a:t>NGT</a:t>
                      </a:r>
                    </a:p>
                  </a:txBody>
                  <a:tcPr anchor="ctr">
                    <a:solidFill>
                      <a:schemeClr val="bg2">
                        <a:lumMod val="20000"/>
                        <a:lumOff val="80000"/>
                      </a:schemeClr>
                    </a:solidFill>
                  </a:tcPr>
                </a:tc>
                <a:tc>
                  <a:txBody>
                    <a:bodyPr/>
                    <a:lstStyle/>
                    <a:p>
                      <a:r>
                        <a:rPr lang="en-GB" sz="700" b="1" dirty="0">
                          <a:latin typeface="+mj-lt"/>
                        </a:rPr>
                        <a:t>NGT</a:t>
                      </a:r>
                    </a:p>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NGT</a:t>
                      </a:r>
                    </a:p>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Tbc</a:t>
                      </a:r>
                    </a:p>
                  </a:txBody>
                  <a:tcPr anchor="ctr">
                    <a:solidFill>
                      <a:schemeClr val="bg2">
                        <a:lumMod val="20000"/>
                        <a:lumOff val="80000"/>
                      </a:schemeClr>
                    </a:solidFill>
                  </a:tcPr>
                </a:tc>
                <a:extLst>
                  <a:ext uri="{0D108BD9-81ED-4DB2-BD59-A6C34878D82A}">
                    <a16:rowId xmlns:a16="http://schemas.microsoft.com/office/drawing/2014/main" val="4133253068"/>
                  </a:ext>
                </a:extLst>
              </a:tr>
              <a:tr h="138637">
                <a:tc>
                  <a:txBody>
                    <a:bodyPr/>
                    <a:lstStyle/>
                    <a:p>
                      <a:pPr algn="ctr"/>
                      <a:r>
                        <a:rPr lang="en-GB" sz="800" b="1" dirty="0">
                          <a:solidFill>
                            <a:schemeClr val="tx1"/>
                          </a:solidFill>
                          <a:hlinkClick r:id="rId11">
                            <a:extLst>
                              <a:ext uri="{A12FA001-AC4F-418D-AE19-62706E023703}">
                                <ahyp:hlinkClr xmlns:ahyp="http://schemas.microsoft.com/office/drawing/2018/hyperlinkcolor" val="tx"/>
                              </a:ext>
                            </a:extLst>
                          </a:hlinkClick>
                        </a:rPr>
                        <a:t>5641</a:t>
                      </a:r>
                      <a:endParaRPr lang="en-GB" sz="800" b="1" dirty="0">
                        <a:solidFill>
                          <a:schemeClr val="tx1"/>
                        </a:solidFill>
                        <a:latin typeface="+mj-lt"/>
                      </a:endParaRPr>
                    </a:p>
                  </a:txBody>
                  <a:tcPr anchor="ctr">
                    <a:solidFill>
                      <a:schemeClr val="accent1"/>
                    </a:solidFill>
                  </a:tcPr>
                </a:tc>
                <a:tc>
                  <a:txBody>
                    <a:bodyPr/>
                    <a:lstStyle/>
                    <a:p>
                      <a:pPr>
                        <a:lnSpc>
                          <a:spcPct val="115000"/>
                        </a:lnSpc>
                        <a:spcAft>
                          <a:spcPts val="1000"/>
                        </a:spcAft>
                      </a:pPr>
                      <a:r>
                        <a:rPr lang="en-US" sz="700" b="1" dirty="0">
                          <a:effectLst/>
                          <a:latin typeface="+mj-lt"/>
                          <a:ea typeface="Times New Roman" panose="02020603050405020304" pitchFamily="18" charset="0"/>
                          <a:cs typeface="Times New Roman" panose="02020603050405020304" pitchFamily="18" charset="0"/>
                        </a:rPr>
                        <a:t>Addition of Market Sector Code to specific Supply Point Data Reports</a:t>
                      </a:r>
                      <a:endParaRPr lang="en-GB" sz="700" b="1" dirty="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r>
                        <a:rPr lang="en-GB" sz="700" b="1" dirty="0">
                          <a:latin typeface="+mj-lt"/>
                        </a:rPr>
                        <a:t>NGN</a:t>
                      </a:r>
                    </a:p>
                  </a:txBody>
                  <a:tcPr anchor="ctr">
                    <a:solidFill>
                      <a:schemeClr val="bg2">
                        <a:lumMod val="20000"/>
                        <a:lumOff val="80000"/>
                      </a:schemeClr>
                    </a:solidFill>
                  </a:tcPr>
                </a:tc>
                <a:tc>
                  <a:txBody>
                    <a:bodyPr/>
                    <a:lstStyle/>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September 23</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mj-lt"/>
                          <a:ea typeface="+mn-ea"/>
                          <a:cs typeface="+mn-cs"/>
                        </a:rPr>
                        <a:t>Adhoc</a:t>
                      </a:r>
                      <a:endParaRPr kumimoji="0" lang="en-GB" sz="700" b="1" i="0" u="none" strike="noStrike" kern="1200" cap="none" spc="0" normalizeH="0" baseline="0" noProof="0" dirty="0">
                        <a:ln>
                          <a:noFill/>
                        </a:ln>
                        <a:solidFill>
                          <a:prstClr val="black"/>
                        </a:solidFill>
                        <a:effectLst/>
                        <a:uLnTx/>
                        <a:uFillTx/>
                        <a:latin typeface="+mj-lt"/>
                        <a:ea typeface="+mn-ea"/>
                        <a:cs typeface="+mn-cs"/>
                      </a:endParaRP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Indicative</a:t>
                      </a:r>
                    </a:p>
                  </a:txBody>
                  <a:tcPr anchor="ctr">
                    <a:solidFill>
                      <a:schemeClr val="bg2">
                        <a:lumMod val="20000"/>
                        <a:lumOff val="80000"/>
                      </a:schemeClr>
                    </a:solidFill>
                  </a:tcPr>
                </a:tc>
                <a:extLst>
                  <a:ext uri="{0D108BD9-81ED-4DB2-BD59-A6C34878D82A}">
                    <a16:rowId xmlns:a16="http://schemas.microsoft.com/office/drawing/2014/main" val="1502917208"/>
                  </a:ext>
                </a:extLst>
              </a:tr>
              <a:tr h="138637">
                <a:tc>
                  <a:txBody>
                    <a:bodyPr/>
                    <a:lstStyle/>
                    <a:p>
                      <a:pPr algn="ctr"/>
                      <a:r>
                        <a:rPr lang="en-GB" sz="800" b="1" kern="1200" dirty="0">
                          <a:solidFill>
                            <a:schemeClr val="tx1"/>
                          </a:solidFill>
                          <a:latin typeface="+mn-lt"/>
                          <a:ea typeface="+mn-ea"/>
                          <a:cs typeface="+mn-cs"/>
                          <a:hlinkClick r:id="rId12">
                            <a:extLst>
                              <a:ext uri="{A12FA001-AC4F-418D-AE19-62706E023703}">
                                <ahyp:hlinkClr xmlns:ahyp="http://schemas.microsoft.com/office/drawing/2018/hyperlinkcolor" val="tx"/>
                              </a:ext>
                            </a:extLst>
                          </a:hlinkClick>
                        </a:rPr>
                        <a:t>5665</a:t>
                      </a:r>
                      <a:endParaRPr lang="en-GB" sz="800" b="1" kern="1200" dirty="0">
                        <a:solidFill>
                          <a:schemeClr val="tx1"/>
                        </a:solidFill>
                        <a:latin typeface="+mn-lt"/>
                        <a:ea typeface="+mn-ea"/>
                        <a:cs typeface="+mn-cs"/>
                      </a:endParaRPr>
                    </a:p>
                  </a:txBody>
                  <a:tcPr anchor="ctr">
                    <a:solidFill>
                      <a:schemeClr val="accent1"/>
                    </a:solidFill>
                  </a:tcPr>
                </a:tc>
                <a:tc>
                  <a:txBody>
                    <a:bodyPr/>
                    <a:lstStyle/>
                    <a:p>
                      <a:pPr fontAlgn="base"/>
                      <a:r>
                        <a:rPr lang="en-US" sz="700" b="1" kern="1200" dirty="0">
                          <a:solidFill>
                            <a:schemeClr val="dk1"/>
                          </a:solidFill>
                          <a:effectLst/>
                          <a:latin typeface="+mj-lt"/>
                          <a:ea typeface="+mn-ea"/>
                          <a:cs typeface="Times New Roman" panose="02020603050405020304" pitchFamily="18" charset="0"/>
                        </a:rPr>
                        <a:t>Default New Connection AQ values - Annual Review</a:t>
                      </a:r>
                    </a:p>
                  </a:txBody>
                  <a:tcPr marL="68580" marR="68580" marT="0" marB="0" anchor="ctr">
                    <a:solidFill>
                      <a:schemeClr val="bg2">
                        <a:lumMod val="20000"/>
                        <a:lumOff val="80000"/>
                      </a:schemeClr>
                    </a:solidFill>
                  </a:tcPr>
                </a:tc>
                <a:tc>
                  <a:txBody>
                    <a:bodyPr/>
                    <a:lstStyle/>
                    <a:p>
                      <a:r>
                        <a:rPr lang="en-GB" sz="700" b="1" dirty="0">
                          <a:latin typeface="+mj-lt"/>
                        </a:rPr>
                        <a:t>SGN</a:t>
                      </a:r>
                    </a:p>
                  </a:txBody>
                  <a:tcPr anchor="ctr">
                    <a:solidFill>
                      <a:schemeClr val="bg2">
                        <a:lumMod val="20000"/>
                        <a:lumOff val="80000"/>
                      </a:schemeClr>
                    </a:solidFill>
                  </a:tcPr>
                </a:tc>
                <a:tc>
                  <a:txBody>
                    <a:bodyPr/>
                    <a:lstStyle/>
                    <a:p>
                      <a:r>
                        <a:rPr lang="en-GB" sz="700" b="1" dirty="0">
                          <a:latin typeface="+mj-lt"/>
                        </a:rPr>
                        <a:t>DN</a:t>
                      </a:r>
                    </a:p>
                    <a:p>
                      <a:r>
                        <a:rPr lang="en-GB" sz="700" b="1" dirty="0">
                          <a:latin typeface="+mj-lt"/>
                        </a:rPr>
                        <a:t>Shipper</a:t>
                      </a:r>
                    </a:p>
                  </a:txBody>
                  <a:tcPr anchor="ctr">
                    <a:solidFill>
                      <a:schemeClr val="bg2">
                        <a:lumMod val="20000"/>
                        <a:lumOff val="80000"/>
                      </a:schemeClr>
                    </a:solidFill>
                  </a:tcPr>
                </a:tc>
                <a:tc>
                  <a:txBody>
                    <a:bodyPr/>
                    <a:lstStyle/>
                    <a:p>
                      <a:r>
                        <a:rPr lang="en-GB" sz="700" b="1" dirty="0">
                          <a:latin typeface="+mj-lt"/>
                        </a:rPr>
                        <a:t>DN</a:t>
                      </a:r>
                    </a:p>
                  </a:txBody>
                  <a:tcPr anchor="ctr">
                    <a:solidFill>
                      <a:schemeClr val="bg2">
                        <a:lumMod val="20000"/>
                        <a:lumOff val="80000"/>
                      </a:schemeClr>
                    </a:solidFill>
                  </a:tcPr>
                </a:tc>
                <a:tc>
                  <a:txBody>
                    <a:bodyPr/>
                    <a:lstStyle/>
                    <a:p>
                      <a:r>
                        <a:rPr lang="en-GB" sz="700" b="1" dirty="0">
                          <a:latin typeface="+mj-lt"/>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j-lt"/>
                          <a:ea typeface="+mn-ea"/>
                          <a:cs typeface="+mn-cs"/>
                        </a:rPr>
                        <a:t>N/A</a:t>
                      </a:r>
                    </a:p>
                  </a:txBody>
                  <a:tcPr anchor="ctr">
                    <a:solidFill>
                      <a:schemeClr val="bg2">
                        <a:lumMod val="20000"/>
                        <a:lumOff val="80000"/>
                      </a:schemeClr>
                    </a:solidFill>
                  </a:tcPr>
                </a:tc>
                <a:extLst>
                  <a:ext uri="{0D108BD9-81ED-4DB2-BD59-A6C34878D82A}">
                    <a16:rowId xmlns:a16="http://schemas.microsoft.com/office/drawing/2014/main" val="1938581908"/>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dirty="0">
                <a:latin typeface="+mj-lt"/>
                <a:cs typeface="Arial"/>
              </a:rPr>
              <a:t>Change Backlog Details</a:t>
            </a:r>
            <a:endParaRPr lang="en-GB" sz="2000" dirty="0">
              <a:latin typeface="+mj-lt"/>
            </a:endParaRPr>
          </a:p>
        </p:txBody>
      </p:sp>
    </p:spTree>
    <p:extLst>
      <p:ext uri="{BB962C8B-B14F-4D97-AF65-F5344CB8AC3E}">
        <p14:creationId xmlns:p14="http://schemas.microsoft.com/office/powerpoint/2010/main" val="2756962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solidFill>
                      <a:schemeClr val="tx2"/>
                    </a:solidFill>
                  </a:tcPr>
                </a:tc>
                <a:tc>
                  <a:txBody>
                    <a:bodyPr/>
                    <a:lstStyle/>
                    <a:p>
                      <a:r>
                        <a:rPr lang="en-GB" sz="900"/>
                        <a:t>Change Title </a:t>
                      </a:r>
                    </a:p>
                  </a:txBody>
                  <a:tcPr anchor="ctr">
                    <a:solidFill>
                      <a:schemeClr val="tx2"/>
                    </a:solidFill>
                  </a:tcPr>
                </a:tc>
                <a:tc>
                  <a:txBody>
                    <a:bodyPr/>
                    <a:lstStyle/>
                    <a:p>
                      <a:r>
                        <a:rPr lang="en-GB" sz="900"/>
                        <a:t>Proposer</a:t>
                      </a:r>
                    </a:p>
                  </a:txBody>
                  <a:tcPr anchor="ctr">
                    <a:solidFill>
                      <a:schemeClr val="tx2"/>
                    </a:solidFill>
                  </a:tcPr>
                </a:tc>
                <a:tc>
                  <a:txBody>
                    <a:bodyPr/>
                    <a:lstStyle/>
                    <a:p>
                      <a:r>
                        <a:rPr lang="en-GB" sz="900"/>
                        <a:t>Benefit / Impact</a:t>
                      </a:r>
                    </a:p>
                  </a:txBody>
                  <a:tcPr anchor="ctr">
                    <a:solidFill>
                      <a:schemeClr val="tx2"/>
                    </a:solidFill>
                  </a:tcPr>
                </a:tc>
                <a:tc>
                  <a:txBody>
                    <a:bodyPr/>
                    <a:lstStyle/>
                    <a:p>
                      <a:r>
                        <a:rPr lang="en-GB" sz="900"/>
                        <a:t>Funding </a:t>
                      </a:r>
                    </a:p>
                  </a:txBody>
                  <a:tcPr anchor="ctr">
                    <a:solidFill>
                      <a:schemeClr val="tx2"/>
                    </a:solidFill>
                  </a:tcPr>
                </a:tc>
                <a:tc>
                  <a:txBody>
                    <a:bodyPr/>
                    <a:lstStyle/>
                    <a:p>
                      <a:r>
                        <a:rPr lang="en-GB" sz="900"/>
                        <a:t>HLSO</a:t>
                      </a:r>
                    </a:p>
                    <a:p>
                      <a:r>
                        <a:rPr lang="en-GB" sz="900"/>
                        <a:t>Max Cost</a:t>
                      </a:r>
                    </a:p>
                  </a:txBody>
                  <a:tcPr anchor="ctr">
                    <a:solidFill>
                      <a:schemeClr val="tx2"/>
                    </a:solidFill>
                  </a:tcPr>
                </a:tc>
                <a:tc>
                  <a:txBody>
                    <a:bodyPr/>
                    <a:lstStyle/>
                    <a:p>
                      <a:r>
                        <a:rPr lang="en-GB" sz="900"/>
                        <a:t>Target Implementation   Date</a:t>
                      </a:r>
                    </a:p>
                  </a:txBody>
                  <a:tcPr anchor="ctr">
                    <a:solidFill>
                      <a:schemeClr val="tx2"/>
                    </a:solidFill>
                  </a:tcPr>
                </a:tc>
                <a:tc>
                  <a:txBody>
                    <a:bodyPr/>
                    <a:lstStyle/>
                    <a:p>
                      <a:r>
                        <a:rPr lang="en-GB" sz="900"/>
                        <a:t>Release Type</a:t>
                      </a:r>
                    </a:p>
                  </a:txBody>
                  <a:tcPr anchor="ctr">
                    <a:solidFill>
                      <a:schemeClr val="tx2"/>
                    </a:solidFill>
                  </a:tcPr>
                </a:tc>
                <a:tc>
                  <a:txBody>
                    <a:bodyPr/>
                    <a:lstStyle/>
                    <a:p>
                      <a:r>
                        <a:rPr lang="en-GB" sz="900" dirty="0"/>
                        <a:t>Firm / Indicative</a:t>
                      </a:r>
                    </a:p>
                  </a:txBody>
                  <a:tcPr anchor="ctr">
                    <a:solidFill>
                      <a:schemeClr val="tx2"/>
                    </a:solidFill>
                  </a:tcPr>
                </a:tc>
                <a:extLst>
                  <a:ext uri="{0D108BD9-81ED-4DB2-BD59-A6C34878D82A}">
                    <a16:rowId xmlns:a16="http://schemas.microsoft.com/office/drawing/2014/main" val="2775786245"/>
                  </a:ext>
                </a:extLst>
              </a:tr>
              <a:tr h="288032">
                <a:tc>
                  <a:txBody>
                    <a:bodyPr/>
                    <a:lstStyle/>
                    <a:p>
                      <a:pPr algn="ctr"/>
                      <a:r>
                        <a:rPr lang="en-GB" sz="800" b="1">
                          <a:solidFill>
                            <a:schemeClr val="tx1"/>
                          </a:solidFill>
                          <a:hlinkClick r:id="rId2">
                            <a:extLst>
                              <a:ext uri="{A12FA001-AC4F-418D-AE19-62706E023703}">
                                <ahyp:hlinkClr xmlns:ahyp="http://schemas.microsoft.com/office/drawing/2018/hyperlinkcolor" val="tx"/>
                              </a:ext>
                            </a:extLst>
                          </a:hlinkClick>
                        </a:rPr>
                        <a:t>4914</a:t>
                      </a:r>
                      <a:endParaRPr lang="en-GB" sz="800" b="1">
                        <a:solidFill>
                          <a:schemeClr val="tx1"/>
                        </a:solidFill>
                      </a:endParaRPr>
                    </a:p>
                  </a:txBody>
                  <a:tcPr anchor="ctr">
                    <a:solidFill>
                      <a:schemeClr val="bg1">
                        <a:lumMod val="85000"/>
                      </a:schemeClr>
                    </a:solidFill>
                  </a:tcPr>
                </a:tc>
                <a:tc>
                  <a:txBody>
                    <a:bodyPr/>
                    <a:lstStyle/>
                    <a:p>
                      <a:r>
                        <a:rPr lang="en-GB" sz="900" b="1"/>
                        <a:t>*</a:t>
                      </a:r>
                      <a:r>
                        <a:rPr lang="en-GB" sz="750" b="1"/>
                        <a:t>Mod0651 – Retrospective Data Update Provisions*</a:t>
                      </a:r>
                    </a:p>
                  </a:txBody>
                  <a:tcPr anchor="ctr">
                    <a:solidFill>
                      <a:schemeClr val="bg1">
                        <a:lumMod val="85000"/>
                      </a:schemeClr>
                    </a:solidFill>
                  </a:tcPr>
                </a:tc>
                <a:tc>
                  <a:txBody>
                    <a:bodyPr/>
                    <a:lstStyle/>
                    <a:p>
                      <a:r>
                        <a:rPr lang="en-GB" sz="700" b="1"/>
                        <a:t>Cadent</a:t>
                      </a:r>
                    </a:p>
                  </a:txBody>
                  <a:tcPr anchor="ctr">
                    <a:solidFill>
                      <a:schemeClr val="bg1">
                        <a:lumMod val="85000"/>
                      </a:schemeClr>
                    </a:solidFill>
                  </a:tcPr>
                </a:tc>
                <a:tc>
                  <a:txBody>
                    <a:bodyPr/>
                    <a:lstStyle/>
                    <a:p>
                      <a:r>
                        <a:rPr lang="en-GB" sz="700" b="1"/>
                        <a:t>Shipper</a:t>
                      </a:r>
                    </a:p>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£1.8m – £2.4m</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Major</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2219710757"/>
                  </a:ext>
                </a:extLst>
              </a:tr>
              <a:tr h="285997">
                <a:tc>
                  <a:txBody>
                    <a:bodyPr/>
                    <a:lstStyle/>
                    <a:p>
                      <a:pPr algn="ctr"/>
                      <a:r>
                        <a:rPr lang="en-GB" sz="800" b="1">
                          <a:solidFill>
                            <a:schemeClr val="tx1"/>
                          </a:solidFill>
                          <a:hlinkClick r:id="rId3">
                            <a:extLst>
                              <a:ext uri="{A12FA001-AC4F-418D-AE19-62706E023703}">
                                <ahyp:hlinkClr xmlns:ahyp="http://schemas.microsoft.com/office/drawing/2018/hyperlinkcolor" val="tx"/>
                              </a:ext>
                            </a:extLst>
                          </a:hlinkClick>
                        </a:rPr>
                        <a:t>5144</a:t>
                      </a:r>
                      <a:endParaRPr lang="en-GB" sz="800" b="1">
                        <a:solidFill>
                          <a:schemeClr val="tx1"/>
                        </a:solidFill>
                      </a:endParaRPr>
                    </a:p>
                  </a:txBody>
                  <a:tcPr anchor="ctr">
                    <a:solidFill>
                      <a:schemeClr val="bg1">
                        <a:lumMod val="8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1">
                        <a:lumMod val="85000"/>
                      </a:schemeClr>
                    </a:solidFill>
                  </a:tcPr>
                </a:tc>
                <a:tc>
                  <a:txBody>
                    <a:bodyPr/>
                    <a:lstStyle/>
                    <a:p>
                      <a:r>
                        <a:rPr lang="en-GB" sz="700" b="1"/>
                        <a:t>Xoserve</a:t>
                      </a:r>
                    </a:p>
                  </a:txBody>
                  <a:tcPr anchor="ctr">
                    <a:solidFill>
                      <a:schemeClr val="bg1">
                        <a:lumMod val="85000"/>
                      </a:schemeClr>
                    </a:solidFill>
                  </a:tcPr>
                </a:tc>
                <a:tc>
                  <a:txBody>
                    <a:bodyPr/>
                    <a:lstStyle/>
                    <a:p>
                      <a:r>
                        <a:rPr lang="en-GB" sz="700" b="1"/>
                        <a:t>Shipper</a:t>
                      </a:r>
                    </a:p>
                    <a:p>
                      <a:r>
                        <a:rPr lang="en-GB" sz="700" b="1"/>
                        <a:t>DN</a:t>
                      </a:r>
                    </a:p>
                    <a:p>
                      <a:r>
                        <a:rPr lang="en-GB" sz="700" b="1"/>
                        <a:t>IGT</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N/A</a:t>
                      </a:r>
                    </a:p>
                  </a:txBody>
                  <a:tcPr anchor="ctr">
                    <a:solidFill>
                      <a:schemeClr val="bg1">
                        <a:lumMod val="85000"/>
                      </a:schemeClr>
                    </a:solidFill>
                  </a:tcPr>
                </a:tc>
                <a:extLst>
                  <a:ext uri="{0D108BD9-81ED-4DB2-BD59-A6C34878D82A}">
                    <a16:rowId xmlns:a16="http://schemas.microsoft.com/office/drawing/2014/main" val="1188139813"/>
                  </a:ext>
                </a:extLst>
              </a:tr>
              <a:tr h="285997">
                <a:tc>
                  <a:txBody>
                    <a:bodyPr/>
                    <a:lstStyle/>
                    <a:p>
                      <a:pPr algn="ctr"/>
                      <a:r>
                        <a:rPr lang="en-GB" sz="800" b="1">
                          <a:solidFill>
                            <a:schemeClr val="tx1"/>
                          </a:solidFill>
                          <a:hlinkClick r:id="rId4">
                            <a:extLst>
                              <a:ext uri="{A12FA001-AC4F-418D-AE19-62706E023703}">
                                <ahyp:hlinkClr xmlns:ahyp="http://schemas.microsoft.com/office/drawing/2018/hyperlinkcolor" val="tx"/>
                              </a:ext>
                            </a:extLst>
                          </a:hlinkClick>
                        </a:rPr>
                        <a:t>5187</a:t>
                      </a:r>
                      <a:endParaRPr lang="en-GB" sz="800" b="1">
                        <a:solidFill>
                          <a:schemeClr val="tx1"/>
                        </a:solidFill>
                      </a:endParaRPr>
                    </a:p>
                  </a:txBody>
                  <a:tcPr anchor="ctr">
                    <a:solidFill>
                      <a:schemeClr val="bg1">
                        <a:lumMod val="85000"/>
                      </a:schemeClr>
                    </a:solidFill>
                  </a:tcPr>
                </a:tc>
                <a:tc>
                  <a:txBody>
                    <a:bodyPr/>
                    <a:lstStyle/>
                    <a:p>
                      <a:r>
                        <a:rPr lang="en-GB" sz="700" b="1"/>
                        <a:t>MOD0696 - Addressing inequities between Capacity booking under the UNC and arrangements set out in relevant NExAs</a:t>
                      </a:r>
                    </a:p>
                  </a:txBody>
                  <a:tcPr anchor="ctr">
                    <a:solidFill>
                      <a:schemeClr val="bg1">
                        <a:lumMod val="85000"/>
                      </a:schemeClr>
                    </a:solidFill>
                  </a:tcPr>
                </a:tc>
                <a:tc>
                  <a:txBody>
                    <a:bodyPr/>
                    <a:lstStyle/>
                    <a:p>
                      <a:r>
                        <a:rPr lang="en-GB" sz="700" b="1"/>
                        <a:t>Gazprom</a:t>
                      </a:r>
                    </a:p>
                  </a:txBody>
                  <a:tcPr anchor="ctr">
                    <a:solidFill>
                      <a:schemeClr val="bg1">
                        <a:lumMod val="85000"/>
                      </a:schemeClr>
                    </a:solidFill>
                  </a:tcPr>
                </a:tc>
                <a:tc>
                  <a:txBody>
                    <a:bodyPr/>
                    <a:lstStyle/>
                    <a:p>
                      <a:r>
                        <a:rPr lang="en-GB" sz="700" b="1"/>
                        <a:t>Shipper</a:t>
                      </a:r>
                    </a:p>
                    <a:p>
                      <a:r>
                        <a:rPr lang="en-GB" sz="700" b="1"/>
                        <a:t>DN</a:t>
                      </a:r>
                    </a:p>
                  </a:txBody>
                  <a:tcPr anchor="ctr">
                    <a:solidFill>
                      <a:schemeClr val="bg1">
                        <a:lumMod val="85000"/>
                      </a:schemeClr>
                    </a:solidFill>
                  </a:tcPr>
                </a:tc>
                <a:tc>
                  <a:txBody>
                    <a:bodyPr/>
                    <a:lstStyle/>
                    <a:p>
                      <a:r>
                        <a:rPr lang="en-GB" sz="700" b="1"/>
                        <a:t>Shipper</a:t>
                      </a:r>
                    </a:p>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r>
                        <a:rPr lang="en-GB" sz="700" b="1"/>
                        <a:t>Tbc </a:t>
                      </a:r>
                    </a:p>
                  </a:txBody>
                  <a:tcPr anchor="ctr">
                    <a:solidFill>
                      <a:schemeClr val="bg1">
                        <a:lumMod val="85000"/>
                      </a:schemeClr>
                    </a:solidFill>
                  </a:tcPr>
                </a:tc>
                <a:tc>
                  <a:txBody>
                    <a:bodyPr/>
                    <a:lstStyle/>
                    <a:p>
                      <a:r>
                        <a:rPr lang="en-GB" sz="700" b="1" dirty="0"/>
                        <a:t>N/A</a:t>
                      </a:r>
                    </a:p>
                  </a:txBody>
                  <a:tcPr anchor="ctr">
                    <a:solidFill>
                      <a:schemeClr val="bg1">
                        <a:lumMod val="85000"/>
                      </a:schemeClr>
                    </a:solidFill>
                  </a:tcPr>
                </a:tc>
                <a:extLst>
                  <a:ext uri="{0D108BD9-81ED-4DB2-BD59-A6C34878D82A}">
                    <a16:rowId xmlns:a16="http://schemas.microsoft.com/office/drawing/2014/main" val="171027236"/>
                  </a:ext>
                </a:extLst>
              </a:tr>
              <a:tr h="334888">
                <a:tc>
                  <a:txBody>
                    <a:bodyPr/>
                    <a:lstStyle/>
                    <a:p>
                      <a:pPr algn="ctr"/>
                      <a:r>
                        <a:rPr lang="en-GB" sz="800" b="1">
                          <a:solidFill>
                            <a:schemeClr val="tx1"/>
                          </a:solidFill>
                          <a:hlinkClick r:id="rId5">
                            <a:extLst>
                              <a:ext uri="{A12FA001-AC4F-418D-AE19-62706E023703}">
                                <ahyp:hlinkClr xmlns:ahyp="http://schemas.microsoft.com/office/drawing/2018/hyperlinkcolor" val="tx"/>
                              </a:ext>
                            </a:extLst>
                          </a:hlinkClick>
                        </a:rPr>
                        <a:t>5345</a:t>
                      </a:r>
                      <a:endParaRPr lang="en-GB" sz="800" b="1">
                        <a:solidFill>
                          <a:schemeClr val="tx1"/>
                        </a:solidFill>
                      </a:endParaRPr>
                    </a:p>
                  </a:txBody>
                  <a:tcPr anchor="ctr">
                    <a:solidFill>
                      <a:schemeClr val="bg1">
                        <a:lumMod val="85000"/>
                      </a:schemeClr>
                    </a:solidFill>
                  </a:tcPr>
                </a:tc>
                <a:tc>
                  <a:txBody>
                    <a:bodyPr/>
                    <a:lstStyle/>
                    <a:p>
                      <a:r>
                        <a:rPr lang="en-US" sz="700" b="1"/>
                        <a:t>Deferral of creation of Class change reads for DM to NDM and NDM to DM sites at Transfer </a:t>
                      </a:r>
                      <a:endParaRPr lang="en-GB" sz="700" b="1"/>
                    </a:p>
                  </a:txBody>
                  <a:tcPr anchor="ctr">
                    <a:solidFill>
                      <a:schemeClr val="bg1">
                        <a:lumMod val="85000"/>
                      </a:schemeClr>
                    </a:solidFill>
                  </a:tcPr>
                </a:tc>
                <a:tc>
                  <a:txBody>
                    <a:bodyPr/>
                    <a:lstStyle/>
                    <a:p>
                      <a:r>
                        <a:rPr lang="en-GB" sz="700" b="1"/>
                        <a:t>CDSP</a:t>
                      </a:r>
                    </a:p>
                  </a:txBody>
                  <a:tcPr anchor="ctr">
                    <a:solidFill>
                      <a:schemeClr val="bg1">
                        <a:lumMod val="85000"/>
                      </a:schemeClr>
                    </a:solidFill>
                  </a:tcPr>
                </a:tc>
                <a:tc>
                  <a:txBody>
                    <a:bodyPr/>
                    <a:lstStyle/>
                    <a:p>
                      <a:r>
                        <a:rPr lang="en-GB" sz="700" b="1"/>
                        <a:t>Xoserve</a:t>
                      </a:r>
                    </a:p>
                  </a:txBody>
                  <a:tcPr anchor="ctr">
                    <a:solidFill>
                      <a:schemeClr val="bg1">
                        <a:lumMod val="85000"/>
                      </a:schemeClr>
                    </a:solidFill>
                  </a:tcPr>
                </a:tc>
                <a:tc>
                  <a:txBody>
                    <a:bodyPr/>
                    <a:lstStyle/>
                    <a:p>
                      <a:r>
                        <a:rPr lang="en-GB" sz="700" b="1"/>
                        <a:t>Shipper</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1210505939"/>
                  </a:ext>
                </a:extLst>
              </a:tr>
              <a:tr h="272216">
                <a:tc>
                  <a:txBody>
                    <a:bodyPr/>
                    <a:lstStyle/>
                    <a:p>
                      <a:pPr algn="ctr"/>
                      <a:r>
                        <a:rPr lang="en-GB" sz="800" b="1">
                          <a:solidFill>
                            <a:schemeClr val="tx1"/>
                          </a:solidFill>
                          <a:hlinkClick r:id="rId6">
                            <a:extLst>
                              <a:ext uri="{A12FA001-AC4F-418D-AE19-62706E023703}">
                                <ahyp:hlinkClr xmlns:ahyp="http://schemas.microsoft.com/office/drawing/2018/hyperlinkcolor" val="tx"/>
                              </a:ext>
                            </a:extLst>
                          </a:hlinkClick>
                        </a:rPr>
                        <a:t>5453</a:t>
                      </a:r>
                      <a:endParaRPr lang="en-GB" sz="800" b="1">
                        <a:solidFill>
                          <a:schemeClr val="tx1"/>
                        </a:solidFill>
                      </a:endParaRPr>
                    </a:p>
                  </a:txBody>
                  <a:tcPr anchor="ctr">
                    <a:solidFill>
                      <a:schemeClr val="bg1">
                        <a:lumMod val="85000"/>
                      </a:schemeClr>
                    </a:solidFill>
                  </a:tcPr>
                </a:tc>
                <a:tc>
                  <a:txBody>
                    <a:bodyPr/>
                    <a:lstStyle/>
                    <a:p>
                      <a:r>
                        <a:rPr lang="en-GB" sz="700" b="1"/>
                        <a:t>GSOS 2, 3 &amp; 13 Payment Automation</a:t>
                      </a:r>
                    </a:p>
                  </a:txBody>
                  <a:tcPr anchor="ctr">
                    <a:solidFill>
                      <a:schemeClr val="bg1">
                        <a:lumMod val="85000"/>
                      </a:schemeClr>
                    </a:solidFill>
                  </a:tcPr>
                </a:tc>
                <a:tc>
                  <a:txBody>
                    <a:bodyPr/>
                    <a:lstStyle/>
                    <a:p>
                      <a:r>
                        <a:rPr lang="en-GB" sz="700" b="1"/>
                        <a:t>SGN</a:t>
                      </a:r>
                    </a:p>
                  </a:txBody>
                  <a:tcPr anchor="ctr">
                    <a:solidFill>
                      <a:schemeClr val="bg1">
                        <a:lumMod val="85000"/>
                      </a:schemeClr>
                    </a:solidFill>
                  </a:tcPr>
                </a:tc>
                <a:tc>
                  <a:txBody>
                    <a:bodyPr/>
                    <a:lstStyle/>
                    <a:p>
                      <a:r>
                        <a:rPr lang="en-GB" sz="700" b="1"/>
                        <a:t>Shipper </a:t>
                      </a:r>
                    </a:p>
                    <a:p>
                      <a:r>
                        <a:rPr lang="en-GB" sz="700" b="1"/>
                        <a:t>DN</a:t>
                      </a:r>
                    </a:p>
                  </a:txBody>
                  <a:tcPr anchor="ctr">
                    <a:solidFill>
                      <a:schemeClr val="bg1">
                        <a:lumMod val="85000"/>
                      </a:schemeClr>
                    </a:solidFill>
                  </a:tcPr>
                </a:tc>
                <a:tc>
                  <a:txBody>
                    <a:bodyPr/>
                    <a:lstStyle/>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1756185737"/>
                  </a:ext>
                </a:extLst>
              </a:tr>
              <a:tr h="274880">
                <a:tc>
                  <a:txBody>
                    <a:bodyPr/>
                    <a:lstStyle/>
                    <a:p>
                      <a:pPr algn="ctr"/>
                      <a:r>
                        <a:rPr lang="en-GB" sz="800" b="1">
                          <a:solidFill>
                            <a:schemeClr val="tx1"/>
                          </a:solidFill>
                          <a:hlinkClick r:id="rId7">
                            <a:extLst>
                              <a:ext uri="{A12FA001-AC4F-418D-AE19-62706E023703}">
                                <ahyp:hlinkClr xmlns:ahyp="http://schemas.microsoft.com/office/drawing/2018/hyperlinkcolor" val="tx"/>
                              </a:ext>
                            </a:extLst>
                          </a:hlinkClick>
                        </a:rPr>
                        <a:t>5471</a:t>
                      </a:r>
                      <a:endParaRPr lang="en-GB" sz="800" b="1">
                        <a:solidFill>
                          <a:schemeClr val="tx1"/>
                        </a:solidFill>
                      </a:endParaRPr>
                    </a:p>
                  </a:txBody>
                  <a:tcPr anchor="ctr">
                    <a:solidFill>
                      <a:schemeClr val="bg1">
                        <a:lumMod val="85000"/>
                      </a:schemeClr>
                    </a:solidFill>
                  </a:tcPr>
                </a:tc>
                <a:tc>
                  <a:txBody>
                    <a:bodyPr/>
                    <a:lstStyle/>
                    <a:p>
                      <a:r>
                        <a:rPr lang="en-GB" sz="700" b="1"/>
                        <a:t>DSC Core Customer Access to Data</a:t>
                      </a:r>
                    </a:p>
                  </a:txBody>
                  <a:tcPr anchor="ctr">
                    <a:solidFill>
                      <a:schemeClr val="bg1">
                        <a:lumMod val="85000"/>
                      </a:schemeClr>
                    </a:solidFill>
                  </a:tcPr>
                </a:tc>
                <a:tc>
                  <a:txBody>
                    <a:bodyPr/>
                    <a:lstStyle/>
                    <a:p>
                      <a:r>
                        <a:rPr lang="en-GB" sz="700" b="1"/>
                        <a:t>CDSP</a:t>
                      </a:r>
                    </a:p>
                  </a:txBody>
                  <a:tcPr anchor="ctr">
                    <a:solidFill>
                      <a:schemeClr val="bg1">
                        <a:lumMod val="85000"/>
                      </a:schemeClr>
                    </a:solidFill>
                  </a:tcPr>
                </a:tc>
                <a:tc>
                  <a:txBody>
                    <a:bodyPr/>
                    <a:lstStyle/>
                    <a:p>
                      <a:r>
                        <a:rPr lang="en-GB" sz="700" b="1"/>
                        <a:t>Shipper</a:t>
                      </a:r>
                    </a:p>
                    <a:p>
                      <a:r>
                        <a:rPr lang="en-GB" sz="700" b="1"/>
                        <a:t>DN</a:t>
                      </a:r>
                    </a:p>
                    <a:p>
                      <a:r>
                        <a:rPr lang="en-GB" sz="700" b="1"/>
                        <a:t>IGT</a:t>
                      </a:r>
                    </a:p>
                  </a:txBody>
                  <a:tcPr anchor="ctr">
                    <a:solidFill>
                      <a:schemeClr val="bg1">
                        <a:lumMod val="85000"/>
                      </a:schemeClr>
                    </a:solidFill>
                  </a:tcPr>
                </a:tc>
                <a:tc>
                  <a:txBody>
                    <a:bodyPr/>
                    <a:lstStyle/>
                    <a:p>
                      <a:r>
                        <a:rPr lang="en-GB" sz="700" b="1"/>
                        <a:t>IGT</a:t>
                      </a:r>
                    </a:p>
                    <a:p>
                      <a:r>
                        <a:rPr lang="en-GB" sz="700" b="1"/>
                        <a:t>Shipper</a:t>
                      </a:r>
                    </a:p>
                    <a:p>
                      <a:r>
                        <a:rPr lang="en-GB" sz="700" b="1"/>
                        <a:t>DN</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728929541"/>
                  </a:ext>
                </a:extLst>
              </a:tr>
              <a:tr h="360040">
                <a:tc>
                  <a:txBody>
                    <a:bodyPr/>
                    <a:lstStyle/>
                    <a:p>
                      <a:pPr algn="ctr"/>
                      <a:r>
                        <a:rPr lang="en-GB" sz="800" b="1" dirty="0">
                          <a:solidFill>
                            <a:schemeClr val="tx1"/>
                          </a:solidFill>
                          <a:hlinkClick r:id="rId8">
                            <a:extLst>
                              <a:ext uri="{A12FA001-AC4F-418D-AE19-62706E023703}">
                                <ahyp:hlinkClr xmlns:ahyp="http://schemas.microsoft.com/office/drawing/2018/hyperlinkcolor" val="tx"/>
                              </a:ext>
                            </a:extLst>
                          </a:hlinkClick>
                        </a:rPr>
                        <a:t>5473</a:t>
                      </a:r>
                      <a:endParaRPr lang="en-GB" sz="800" b="1" dirty="0">
                        <a:solidFill>
                          <a:schemeClr val="tx1"/>
                        </a:solidFill>
                      </a:endParaRPr>
                    </a:p>
                  </a:txBody>
                  <a:tcPr anchor="ctr">
                    <a:solidFill>
                      <a:schemeClr val="bg1">
                        <a:lumMod val="85000"/>
                      </a:schemeClr>
                    </a:solidFill>
                  </a:tcPr>
                </a:tc>
                <a:tc>
                  <a:txBody>
                    <a:bodyPr/>
                    <a:lstStyle/>
                    <a:p>
                      <a:r>
                        <a:rPr lang="en-GB" sz="700" b="1"/>
                        <a:t>Meter Asset Details Proactive Management Service </a:t>
                      </a:r>
                    </a:p>
                  </a:txBody>
                  <a:tcPr anchor="ctr">
                    <a:solidFill>
                      <a:schemeClr val="bg1">
                        <a:lumMod val="85000"/>
                      </a:schemeClr>
                    </a:solidFill>
                  </a:tcPr>
                </a:tc>
                <a:tc>
                  <a:txBody>
                    <a:bodyPr/>
                    <a:lstStyle/>
                    <a:p>
                      <a:r>
                        <a:rPr lang="en-GB" sz="700" b="1"/>
                        <a:t>CDSP</a:t>
                      </a:r>
                    </a:p>
                  </a:txBody>
                  <a:tcPr anchor="ctr">
                    <a:solidFill>
                      <a:schemeClr val="bg1">
                        <a:lumMod val="85000"/>
                      </a:schemeClr>
                    </a:solidFill>
                  </a:tcPr>
                </a:tc>
                <a:tc>
                  <a:txBody>
                    <a:bodyPr/>
                    <a:lstStyle/>
                    <a:p>
                      <a:r>
                        <a:rPr lang="en-GB" sz="700" b="1"/>
                        <a:t>Shipper</a:t>
                      </a:r>
                    </a:p>
                  </a:txBody>
                  <a:tcPr anchor="ctr">
                    <a:solidFill>
                      <a:schemeClr val="bg1">
                        <a:lumMod val="85000"/>
                      </a:schemeClr>
                    </a:solidFill>
                  </a:tcPr>
                </a:tc>
                <a:tc>
                  <a:txBody>
                    <a:bodyPr/>
                    <a:lstStyle/>
                    <a:p>
                      <a:r>
                        <a:rPr lang="en-GB" sz="700" b="1"/>
                        <a:t>Shipper</a:t>
                      </a:r>
                    </a:p>
                  </a:txBody>
                  <a:tcPr anchor="ctr">
                    <a:solidFill>
                      <a:schemeClr val="bg1">
                        <a:lumMod val="85000"/>
                      </a:schemeClr>
                    </a:solidFill>
                  </a:tcPr>
                </a:tc>
                <a:tc>
                  <a:txBody>
                    <a:bodyPr/>
                    <a:lstStyle/>
                    <a:p>
                      <a:r>
                        <a:rPr lang="en-GB" sz="700" b="1"/>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1">
                        <a:lumMod val="8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dirty="0"/>
              <a:t>*</a:t>
            </a:r>
            <a:r>
              <a:rPr lang="en-GB" sz="800" b="1" dirty="0"/>
              <a:t>Mod0651 : 24.07.23 - Change Status remains on hold and will be reviewed on a monthly basis with </a:t>
            </a:r>
            <a:r>
              <a:rPr lang="en-GB" sz="800" b="1" dirty="0" err="1"/>
              <a:t>ChMC</a:t>
            </a:r>
            <a:r>
              <a:rPr lang="en-GB" sz="800" b="1" dirty="0"/>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rmAutofit/>
          </a:bodyPr>
          <a:lstStyle/>
          <a:p>
            <a:r>
              <a:rPr lang="en-US" dirty="0">
                <a:latin typeface="Nunito Sans" pitchFamily="2" charset="0"/>
              </a:rPr>
              <a:t>6. AOB</a:t>
            </a:r>
            <a:endParaRPr lang="en-GB" dirty="0">
              <a:latin typeface="Nunito Sans" pitchFamily="2" charset="0"/>
            </a:endParaRPr>
          </a:p>
        </p:txBody>
      </p:sp>
    </p:spTree>
    <p:extLst>
      <p:ext uri="{BB962C8B-B14F-4D97-AF65-F5344CB8AC3E}">
        <p14:creationId xmlns:p14="http://schemas.microsoft.com/office/powerpoint/2010/main" val="3632202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lstStyle/>
          <a:p>
            <a:r>
              <a:rPr lang="en-GB" dirty="0">
                <a:latin typeface="Nunito Sans" pitchFamily="2" charset="0"/>
              </a:rPr>
              <a:t>Annex – For Information</a:t>
            </a:r>
          </a:p>
        </p:txBody>
      </p:sp>
    </p:spTree>
    <p:extLst>
      <p:ext uri="{BB962C8B-B14F-4D97-AF65-F5344CB8AC3E}">
        <p14:creationId xmlns:p14="http://schemas.microsoft.com/office/powerpoint/2010/main" val="2788549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EF12-2900-45F1-A7A7-34BA420DC63C}"/>
              </a:ext>
            </a:extLst>
          </p:cNvPr>
          <p:cNvSpPr>
            <a:spLocks noGrp="1"/>
          </p:cNvSpPr>
          <p:nvPr>
            <p:ph type="ctrTitle"/>
          </p:nvPr>
        </p:nvSpPr>
        <p:spPr>
          <a:xfrm>
            <a:off x="685800" y="2020490"/>
            <a:ext cx="7772400" cy="1102519"/>
          </a:xfrm>
        </p:spPr>
        <p:txBody>
          <a:bodyPr/>
          <a:lstStyle/>
          <a:p>
            <a:r>
              <a:rPr lang="en-GB" dirty="0">
                <a:latin typeface="Nunito Sans" pitchFamily="2" charset="0"/>
              </a:rPr>
              <a:t>7. DSC Change Management Committee Update</a:t>
            </a:r>
          </a:p>
        </p:txBody>
      </p:sp>
      <p:sp>
        <p:nvSpPr>
          <p:cNvPr id="3" name="Subtitle 2">
            <a:extLst>
              <a:ext uri="{FF2B5EF4-FFF2-40B4-BE49-F238E27FC236}">
                <a16:creationId xmlns:a16="http://schemas.microsoft.com/office/drawing/2014/main" id="{C8FCCEDF-41C6-4367-8F85-51F09C80FF74}"/>
              </a:ext>
            </a:extLst>
          </p:cNvPr>
          <p:cNvSpPr>
            <a:spLocks noGrp="1"/>
          </p:cNvSpPr>
          <p:nvPr>
            <p:ph type="subTitle" idx="1"/>
          </p:nvPr>
        </p:nvSpPr>
        <p:spPr>
          <a:xfrm>
            <a:off x="1371600" y="3291830"/>
            <a:ext cx="6400800" cy="593204"/>
          </a:xfrm>
        </p:spPr>
        <p:txBody>
          <a:bodyPr>
            <a:normAutofit/>
          </a:bodyPr>
          <a:lstStyle/>
          <a:p>
            <a:r>
              <a:rPr lang="en-GB" b="1" dirty="0">
                <a:solidFill>
                  <a:srgbClr val="84B8DA"/>
                </a:solidFill>
                <a:latin typeface="Nunito Sans" pitchFamily="2" charset="0"/>
                <a:cs typeface="Arial"/>
              </a:rPr>
              <a:t>ChMC Meeting 9</a:t>
            </a:r>
            <a:r>
              <a:rPr lang="en-GB" b="1" baseline="30000" dirty="0">
                <a:solidFill>
                  <a:srgbClr val="84B8DA"/>
                </a:solidFill>
                <a:latin typeface="Nunito Sans" pitchFamily="2" charset="0"/>
                <a:cs typeface="Arial"/>
              </a:rPr>
              <a:t>th</a:t>
            </a:r>
            <a:r>
              <a:rPr lang="en-GB" b="1" dirty="0">
                <a:solidFill>
                  <a:srgbClr val="84B8DA"/>
                </a:solidFill>
                <a:latin typeface="Nunito Sans" pitchFamily="2" charset="0"/>
                <a:cs typeface="Arial"/>
              </a:rPr>
              <a:t> August 2023</a:t>
            </a:r>
            <a:endParaRPr lang="en-GB" b="1" dirty="0">
              <a:solidFill>
                <a:srgbClr val="84B8DA"/>
              </a:solidFill>
              <a:latin typeface="Nunito Sans" pitchFamily="2" charset="0"/>
            </a:endParaRPr>
          </a:p>
        </p:txBody>
      </p:sp>
      <p:sp>
        <p:nvSpPr>
          <p:cNvPr id="4" name="AutoShape 2" descr="https://ukc-powerpoint.officeapps.live.com/pods/GetClipboardImage.ashx?Id=229b1ac3-7138-442d-ad65-040a55cd7da3&amp;DC=GUK2&amp;wdoverrides=GetClipboardImageEnabled:true">
            <a:extLst>
              <a:ext uri="{FF2B5EF4-FFF2-40B4-BE49-F238E27FC236}">
                <a16:creationId xmlns:a16="http://schemas.microsoft.com/office/drawing/2014/main" id="{4D58D713-76EF-4E8A-8678-6769774BB16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19509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5A22-0B23-4EAC-BE47-298E634DBF41}"/>
              </a:ext>
            </a:extLst>
          </p:cNvPr>
          <p:cNvSpPr>
            <a:spLocks noGrp="1"/>
          </p:cNvSpPr>
          <p:nvPr>
            <p:ph type="title"/>
          </p:nvPr>
        </p:nvSpPr>
        <p:spPr>
          <a:xfrm>
            <a:off x="457200" y="251225"/>
            <a:ext cx="8229600" cy="637580"/>
          </a:xfrm>
        </p:spPr>
        <p:txBody>
          <a:bodyPr>
            <a:noAutofit/>
          </a:bodyPr>
          <a:lstStyle/>
          <a:p>
            <a:r>
              <a:rPr lang="en-GB" dirty="0">
                <a:latin typeface="Nunito Sans" pitchFamily="2" charset="0"/>
              </a:rPr>
              <a:t>Change Management Committee Update –09.08.2023 ChMC Meeting</a:t>
            </a:r>
          </a:p>
        </p:txBody>
      </p:sp>
      <p:sp>
        <p:nvSpPr>
          <p:cNvPr id="4" name="TextBox 3">
            <a:extLst>
              <a:ext uri="{FF2B5EF4-FFF2-40B4-BE49-F238E27FC236}">
                <a16:creationId xmlns:a16="http://schemas.microsoft.com/office/drawing/2014/main" id="{0EF16581-817E-4FE8-425D-39E8110021BC}"/>
              </a:ext>
            </a:extLst>
          </p:cNvPr>
          <p:cNvSpPr txBox="1"/>
          <p:nvPr/>
        </p:nvSpPr>
        <p:spPr>
          <a:xfrm>
            <a:off x="2286000" y="2249119"/>
            <a:ext cx="4572000" cy="646331"/>
          </a:xfrm>
          <a:prstGeom prst="rect">
            <a:avLst/>
          </a:prstGeom>
          <a:noFill/>
        </p:spPr>
        <p:txBody>
          <a:bodyPr wrap="square">
            <a:spAutoFit/>
          </a:bodyPr>
          <a:lstStyle/>
          <a:p>
            <a:r>
              <a:rPr lang="en-GB" sz="1800" b="0" i="0" u="none" strike="noStrike" dirty="0">
                <a:solidFill>
                  <a:schemeClr val="bg2">
                    <a:lumMod val="75000"/>
                  </a:schemeClr>
                </a:solidFill>
                <a:effectLst/>
                <a:latin typeface="Nunito Sans" pitchFamily="2" charset="0"/>
              </a:rPr>
              <a:t>The Change Management Committee post meeting update can be found</a:t>
            </a:r>
            <a:r>
              <a:rPr lang="en-GB" sz="1800" b="0" i="0" u="none" strike="noStrike" dirty="0">
                <a:solidFill>
                  <a:schemeClr val="bg2">
                    <a:lumMod val="75000"/>
                  </a:schemeClr>
                </a:solidFill>
                <a:effectLst/>
                <a:latin typeface="Nunito Sans" pitchFamily="2" charset="0"/>
                <a:hlinkClick r:id="rId2"/>
              </a:rPr>
              <a:t> </a:t>
            </a:r>
            <a:r>
              <a:rPr lang="en-GB" sz="1800" b="0" i="0" u="sng" strike="noStrike" dirty="0">
                <a:solidFill>
                  <a:schemeClr val="bg2">
                    <a:lumMod val="75000"/>
                  </a:schemeClr>
                </a:solidFill>
                <a:effectLst/>
                <a:latin typeface="Nunito Sans" pitchFamily="2" charset="0"/>
                <a:hlinkClick r:id="rId2"/>
              </a:rPr>
              <a:t>here</a:t>
            </a:r>
            <a:r>
              <a:rPr lang="en-GB" sz="1800" b="0" i="0" u="none" strike="noStrike" dirty="0">
                <a:solidFill>
                  <a:schemeClr val="bg2">
                    <a:lumMod val="75000"/>
                  </a:schemeClr>
                </a:solidFill>
                <a:effectLst/>
                <a:latin typeface="Nunito Sans" pitchFamily="2" charset="0"/>
              </a:rPr>
              <a:t>. </a:t>
            </a:r>
            <a:r>
              <a:rPr lang="en-GB" sz="1800" b="0" i="0" dirty="0">
                <a:solidFill>
                  <a:schemeClr val="bg2">
                    <a:lumMod val="75000"/>
                  </a:schemeClr>
                </a:solidFill>
                <a:effectLst/>
                <a:latin typeface="Nunito Sans" pitchFamily="2" charset="0"/>
              </a:rPr>
              <a:t>​</a:t>
            </a:r>
            <a:endParaRPr lang="en-GB" dirty="0">
              <a:solidFill>
                <a:schemeClr val="bg2">
                  <a:lumMod val="75000"/>
                </a:schemeClr>
              </a:solidFill>
            </a:endParaRPr>
          </a:p>
        </p:txBody>
      </p:sp>
    </p:spTree>
    <p:extLst>
      <p:ext uri="{BB962C8B-B14F-4D97-AF65-F5344CB8AC3E}">
        <p14:creationId xmlns:p14="http://schemas.microsoft.com/office/powerpoint/2010/main" val="499653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CEE7-A512-459F-9D6D-115FFD04B2EB}"/>
              </a:ext>
            </a:extLst>
          </p:cNvPr>
          <p:cNvSpPr>
            <a:spLocks noGrp="1"/>
          </p:cNvSpPr>
          <p:nvPr>
            <p:ph type="ctrTitle"/>
          </p:nvPr>
        </p:nvSpPr>
        <p:spPr>
          <a:xfrm>
            <a:off x="685800" y="2020490"/>
            <a:ext cx="7772400" cy="1102519"/>
          </a:xfrm>
        </p:spPr>
        <p:txBody>
          <a:bodyPr/>
          <a:lstStyle/>
          <a:p>
            <a:r>
              <a:rPr lang="en-GB" dirty="0">
                <a:latin typeface="Nunito Sans" pitchFamily="2" charset="0"/>
              </a:rPr>
              <a:t>8. REC Change Update</a:t>
            </a:r>
          </a:p>
        </p:txBody>
      </p:sp>
    </p:spTree>
    <p:extLst>
      <p:ext uri="{BB962C8B-B14F-4D97-AF65-F5344CB8AC3E}">
        <p14:creationId xmlns:p14="http://schemas.microsoft.com/office/powerpoint/2010/main" val="3105655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715781"/>
            <a:ext cx="8229600" cy="4186864"/>
          </a:xfrm>
        </p:spPr>
        <p:txBody>
          <a:bodyPr>
            <a:normAutofit/>
          </a:bodyPr>
          <a:lstStyle/>
          <a:p>
            <a:pPr marL="0" indent="0">
              <a:buNone/>
            </a:pPr>
            <a:r>
              <a:rPr lang="en-GB" sz="1600" b="1" dirty="0"/>
              <a:t>The following 10 slides have been included in this months </a:t>
            </a:r>
            <a:r>
              <a:rPr lang="en-GB" sz="1600" b="1" dirty="0" err="1"/>
              <a:t>CoMC</a:t>
            </a:r>
            <a:r>
              <a:rPr lang="en-GB" sz="1600" b="1" dirty="0"/>
              <a:t> pack to give you an overview of the ongoing REC Changes, we have broken these down into the following sections:</a:t>
            </a:r>
          </a:p>
          <a:p>
            <a:pPr marL="0" indent="0">
              <a:buNone/>
            </a:pPr>
            <a:endParaRPr lang="en-GB" sz="1600" b="1" dirty="0"/>
          </a:p>
          <a:p>
            <a:r>
              <a:rPr lang="en-GB" sz="1600" dirty="0"/>
              <a:t>In progress – we are currently progressing through the Change journey</a:t>
            </a:r>
          </a:p>
          <a:p>
            <a:r>
              <a:rPr lang="en-GB" sz="1600" dirty="0"/>
              <a:t>Under Prioritisation Review by REC Code Managers – due to CM workload/prioritisation</a:t>
            </a:r>
          </a:p>
          <a:p>
            <a:r>
              <a:rPr lang="en-GB" sz="1600" dirty="0"/>
              <a:t>Expected incoming Impact Assessments</a:t>
            </a:r>
          </a:p>
          <a:p>
            <a:pPr marL="0" indent="0">
              <a:buNone/>
            </a:pPr>
            <a:endParaRPr lang="en-GB" sz="1600" dirty="0"/>
          </a:p>
          <a:p>
            <a:pPr marL="0" indent="0">
              <a:buNone/>
            </a:pPr>
            <a:r>
              <a:rPr lang="en-GB" sz="1600" b="1" dirty="0"/>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1600" dirty="0"/>
          </a:p>
          <a:p>
            <a:pPr marL="0" indent="0">
              <a:buNone/>
            </a:pPr>
            <a:r>
              <a:rPr lang="en-GB" sz="1600" dirty="0"/>
              <a:t>Further information on the Changes can be found on the </a:t>
            </a:r>
            <a:r>
              <a:rPr lang="en-GB" sz="1600" dirty="0">
                <a:hlinkClick r:id="rId3"/>
              </a:rPr>
              <a:t>REC Portal</a:t>
            </a:r>
            <a:endParaRPr lang="en-GB" sz="1600" dirty="0"/>
          </a:p>
        </p:txBody>
      </p:sp>
    </p:spTree>
    <p:extLst>
      <p:ext uri="{BB962C8B-B14F-4D97-AF65-F5344CB8AC3E}">
        <p14:creationId xmlns:p14="http://schemas.microsoft.com/office/powerpoint/2010/main" val="2931624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81032"/>
            <a:ext cx="8515847" cy="320060"/>
          </a:xfrm>
        </p:spPr>
        <p:txBody>
          <a:bodyPr>
            <a:noAutofit/>
          </a:bodyPr>
          <a:lstStyle/>
          <a:p>
            <a:r>
              <a:rPr lang="en-GB" sz="2000" dirty="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511401"/>
          <a:ext cx="8853070" cy="3476974"/>
        </p:xfrm>
        <a:graphic>
          <a:graphicData uri="http://schemas.openxmlformats.org/drawingml/2006/table">
            <a:tbl>
              <a:tblPr firstRow="1" bandRow="1">
                <a:tableStyleId>{5C22544A-7EE6-4342-B048-85BDC9FD1C3A}</a:tableStyleId>
              </a:tblPr>
              <a:tblGrid>
                <a:gridCol w="710697">
                  <a:extLst>
                    <a:ext uri="{9D8B030D-6E8A-4147-A177-3AD203B41FA5}">
                      <a16:colId xmlns:a16="http://schemas.microsoft.com/office/drawing/2014/main" val="4027058344"/>
                    </a:ext>
                  </a:extLst>
                </a:gridCol>
                <a:gridCol w="1088537">
                  <a:extLst>
                    <a:ext uri="{9D8B030D-6E8A-4147-A177-3AD203B41FA5}">
                      <a16:colId xmlns:a16="http://schemas.microsoft.com/office/drawing/2014/main" val="3770982699"/>
                    </a:ext>
                  </a:extLst>
                </a:gridCol>
                <a:gridCol w="770253">
                  <a:extLst>
                    <a:ext uri="{9D8B030D-6E8A-4147-A177-3AD203B41FA5}">
                      <a16:colId xmlns:a16="http://schemas.microsoft.com/office/drawing/2014/main" val="3779861357"/>
                    </a:ext>
                  </a:extLst>
                </a:gridCol>
                <a:gridCol w="928087">
                  <a:extLst>
                    <a:ext uri="{9D8B030D-6E8A-4147-A177-3AD203B41FA5}">
                      <a16:colId xmlns:a16="http://schemas.microsoft.com/office/drawing/2014/main" val="2574131077"/>
                    </a:ext>
                  </a:extLst>
                </a:gridCol>
                <a:gridCol w="714584">
                  <a:extLst>
                    <a:ext uri="{9D8B030D-6E8A-4147-A177-3AD203B41FA5}">
                      <a16:colId xmlns:a16="http://schemas.microsoft.com/office/drawing/2014/main" val="2694436197"/>
                    </a:ext>
                  </a:extLst>
                </a:gridCol>
                <a:gridCol w="1000418">
                  <a:extLst>
                    <a:ext uri="{9D8B030D-6E8A-4147-A177-3AD203B41FA5}">
                      <a16:colId xmlns:a16="http://schemas.microsoft.com/office/drawing/2014/main" val="1066845839"/>
                    </a:ext>
                  </a:extLst>
                </a:gridCol>
                <a:gridCol w="1000418">
                  <a:extLst>
                    <a:ext uri="{9D8B030D-6E8A-4147-A177-3AD203B41FA5}">
                      <a16:colId xmlns:a16="http://schemas.microsoft.com/office/drawing/2014/main" val="1454540478"/>
                    </a:ext>
                  </a:extLst>
                </a:gridCol>
                <a:gridCol w="857502">
                  <a:extLst>
                    <a:ext uri="{9D8B030D-6E8A-4147-A177-3AD203B41FA5}">
                      <a16:colId xmlns:a16="http://schemas.microsoft.com/office/drawing/2014/main" val="3975561179"/>
                    </a:ext>
                  </a:extLst>
                </a:gridCol>
                <a:gridCol w="838004">
                  <a:extLst>
                    <a:ext uri="{9D8B030D-6E8A-4147-A177-3AD203B41FA5}">
                      <a16:colId xmlns:a16="http://schemas.microsoft.com/office/drawing/2014/main" val="2949849523"/>
                    </a:ext>
                  </a:extLst>
                </a:gridCol>
                <a:gridCol w="944570">
                  <a:extLst>
                    <a:ext uri="{9D8B030D-6E8A-4147-A177-3AD203B41FA5}">
                      <a16:colId xmlns:a16="http://schemas.microsoft.com/office/drawing/2014/main" val="195784657"/>
                    </a:ext>
                  </a:extLst>
                </a:gridCol>
              </a:tblGrid>
              <a:tr h="379216">
                <a:tc>
                  <a:txBody>
                    <a:bodyPr/>
                    <a:lstStyle/>
                    <a:p>
                      <a:pPr algn="ctr"/>
                      <a:r>
                        <a:rPr lang="en-GB" sz="1000" dirty="0">
                          <a:latin typeface="+mn-lt"/>
                        </a:rPr>
                        <a:t>Title </a:t>
                      </a:r>
                    </a:p>
                  </a:txBody>
                  <a:tcPr>
                    <a:solidFill>
                      <a:srgbClr val="3E5AA8"/>
                    </a:solidFill>
                  </a:tcPr>
                </a:tc>
                <a:tc>
                  <a:txBody>
                    <a:bodyPr/>
                    <a:lstStyle/>
                    <a:p>
                      <a:pPr algn="ctr"/>
                      <a:r>
                        <a:rPr lang="en-GB" sz="1000">
                          <a:latin typeface="+mn-lt"/>
                        </a:rPr>
                        <a:t>Description</a:t>
                      </a:r>
                      <a:endParaRPr lang="en-GB" sz="1000" dirty="0">
                        <a:latin typeface="+mn-lt"/>
                      </a:endParaRPr>
                    </a:p>
                  </a:txBody>
                  <a:tcPr>
                    <a:solidFill>
                      <a:srgbClr val="3E5AA8"/>
                    </a:solidFill>
                  </a:tcPr>
                </a:tc>
                <a:tc>
                  <a:txBody>
                    <a:bodyPr/>
                    <a:lstStyle/>
                    <a:p>
                      <a:pPr algn="ctr"/>
                      <a:r>
                        <a:rPr lang="en-GB" sz="1000" dirty="0">
                          <a:latin typeface="+mn-lt"/>
                        </a:rPr>
                        <a:t>XRN / </a:t>
                      </a:r>
                      <a:r>
                        <a:rPr lang="en-GB" sz="1000" dirty="0">
                          <a:solidFill>
                            <a:schemeClr val="bg1"/>
                          </a:solidFill>
                          <a:latin typeface="+mn-lt"/>
                        </a:rPr>
                        <a:t>UNC Mod</a:t>
                      </a:r>
                    </a:p>
                  </a:txBody>
                  <a:tcPr>
                    <a:solidFill>
                      <a:srgbClr val="3E5AA8"/>
                    </a:solidFill>
                  </a:tcPr>
                </a:tc>
                <a:tc>
                  <a:txBody>
                    <a:bodyPr/>
                    <a:lstStyle/>
                    <a:p>
                      <a:pPr algn="ctr"/>
                      <a:r>
                        <a:rPr lang="en-GB" sz="1000" dirty="0">
                          <a:latin typeface="+mn-lt"/>
                        </a:rPr>
                        <a:t>Proposer</a:t>
                      </a:r>
                    </a:p>
                  </a:txBody>
                  <a:tcPr>
                    <a:solidFill>
                      <a:srgbClr val="3E5AA8"/>
                    </a:solidFill>
                  </a:tcPr>
                </a:tc>
                <a:tc>
                  <a:txBody>
                    <a:bodyPr/>
                    <a:lstStyle/>
                    <a:p>
                      <a:pPr algn="ctr"/>
                      <a:r>
                        <a:rPr lang="en-GB" sz="1000">
                          <a:latin typeface="+mn-lt"/>
                        </a:rPr>
                        <a:t>Impact/</a:t>
                      </a:r>
                    </a:p>
                    <a:p>
                      <a:pPr algn="ctr"/>
                      <a:r>
                        <a:rPr lang="en-GB" sz="1000">
                          <a:latin typeface="+mn-lt"/>
                        </a:rPr>
                        <a:t>Funding</a:t>
                      </a:r>
                      <a:endParaRPr lang="en-GB" sz="1000" dirty="0">
                        <a:latin typeface="+mn-lt"/>
                      </a:endParaRPr>
                    </a:p>
                  </a:txBody>
                  <a:tcPr>
                    <a:solidFill>
                      <a:srgbClr val="3E5AA8"/>
                    </a:solidFill>
                  </a:tcPr>
                </a:tc>
                <a:tc>
                  <a:txBody>
                    <a:bodyPr/>
                    <a:lstStyle/>
                    <a:p>
                      <a:pPr algn="ctr"/>
                      <a:r>
                        <a:rPr lang="en-GB" sz="1000">
                          <a:latin typeface="+mn-lt"/>
                        </a:rPr>
                        <a:t>Status</a:t>
                      </a:r>
                      <a:endParaRPr lang="en-GB" sz="1000" dirty="0">
                        <a:latin typeface="+mn-lt"/>
                      </a:endParaRPr>
                    </a:p>
                  </a:txBody>
                  <a:tcPr>
                    <a:solidFill>
                      <a:srgbClr val="3E5AA8"/>
                    </a:solidFill>
                  </a:tcPr>
                </a:tc>
                <a:tc>
                  <a:txBody>
                    <a:bodyPr/>
                    <a:lstStyle/>
                    <a:p>
                      <a:pPr marL="0" algn="ctr" defTabSz="914400" rtl="0" eaLnBrk="1" latinLnBrk="0" hangingPunct="1"/>
                      <a:r>
                        <a:rPr lang="en-GB" sz="1000" b="1" kern="1200">
                          <a:solidFill>
                            <a:schemeClr val="lt1"/>
                          </a:solidFill>
                          <a:latin typeface="+mn-lt"/>
                          <a:ea typeface="+mn-ea"/>
                          <a:cs typeface="+mn-cs"/>
                        </a:rPr>
                        <a:t>Next Action date</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a:t>
                      </a:r>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endParaRPr lang="en-GB" sz="1000" b="1" kern="1200" dirty="0">
                        <a:solidFill>
                          <a:schemeClr val="lt1"/>
                        </a:solidFill>
                        <a:latin typeface="+mn-lt"/>
                        <a:ea typeface="+mn-ea"/>
                        <a:cs typeface="+mn-cs"/>
                      </a:endParaRP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70920">
                <a:tc>
                  <a:txBody>
                    <a:bodyPr/>
                    <a:lstStyle/>
                    <a:p>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R0063</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Addition of key information to all Service Now tickets</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US" sz="1000" b="0" i="0" kern="1200" dirty="0">
                          <a:solidFill>
                            <a:srgbClr val="000000"/>
                          </a:solidFill>
                          <a:effectLst/>
                          <a:latin typeface="+mn-lt"/>
                          <a:ea typeface="+mn-ea"/>
                          <a:cs typeface="+mn-cs"/>
                        </a:rPr>
                        <a:t>St Clements Ltd (on behalf of DNOs)</a:t>
                      </a:r>
                      <a:endParaRPr lang="en-GB" sz="1000" b="0" i="0" kern="1200" dirty="0">
                        <a:solidFill>
                          <a:srgbClr val="000000"/>
                        </a:solidFill>
                        <a:effectLst/>
                        <a:latin typeface="+mn-lt"/>
                        <a:ea typeface="+mn-ea"/>
                        <a:cs typeface="+mn-cs"/>
                      </a:endParaRP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Consultation</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18/08/23 – Consultation closeout</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12/04/23</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3870375072"/>
                  </a:ext>
                </a:extLst>
              </a:tr>
              <a:tr h="379216">
                <a:tc gridSpan="10">
                  <a:txBody>
                    <a:bodyPr/>
                    <a:lstStyle/>
                    <a:p>
                      <a:r>
                        <a:rPr lang="en-GB" sz="1000" kern="1200" dirty="0">
                          <a:solidFill>
                            <a:srgbClr val="000000"/>
                          </a:solidFill>
                          <a:latin typeface="+mn-lt"/>
                          <a:ea typeface="+mn-ea"/>
                          <a:cs typeface="+mn-cs"/>
                        </a:rPr>
                        <a:t>This Change was raised to improve the information that’s included on DCC’s Service Now Tickets which have been asynchronously rejected. We interact with DCC via </a:t>
                      </a:r>
                      <a:r>
                        <a:rPr lang="en-GB" sz="1000" kern="1200" dirty="0" err="1">
                          <a:solidFill>
                            <a:srgbClr val="000000"/>
                          </a:solidFill>
                          <a:latin typeface="+mn-lt"/>
                          <a:ea typeface="+mn-ea"/>
                          <a:cs typeface="+mn-cs"/>
                        </a:rPr>
                        <a:t>SNow</a:t>
                      </a:r>
                      <a:r>
                        <a:rPr lang="en-GB" sz="1000" kern="1200" dirty="0">
                          <a:solidFill>
                            <a:srgbClr val="000000"/>
                          </a:solidFill>
                          <a:latin typeface="+mn-lt"/>
                          <a:ea typeface="+mn-ea"/>
                          <a:cs typeface="+mn-cs"/>
                        </a:rPr>
                        <a:t> so we need to monitor and input into development.</a:t>
                      </a:r>
                    </a:p>
                  </a:txBody>
                  <a:tcPr>
                    <a:solidFill>
                      <a:schemeClr val="tx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50" b="0" i="0" kern="1200">
                        <a:solidFill>
                          <a:srgbClr val="272833"/>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45971290"/>
                  </a:ext>
                </a:extLst>
              </a:tr>
              <a:tr h="1254328">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R0067</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1000" kern="1200" dirty="0">
                          <a:solidFill>
                            <a:srgbClr val="3E5AA8"/>
                          </a:solidFill>
                          <a:latin typeface="+mn-lt"/>
                          <a:ea typeface="+mn-ea"/>
                          <a:cs typeface="+mn-cs"/>
                          <a:hlinkClick r:id="rId5">
                            <a:extLst>
                              <a:ext uri="{A12FA001-AC4F-418D-AE19-62706E023703}">
                                <ahyp:hlinkClr xmlns:ahyp="http://schemas.microsoft.com/office/drawing/2018/hyperlinkcolor" val="tx"/>
                              </a:ext>
                            </a:extLst>
                          </a:hlinkClick>
                        </a:rPr>
                        <a:t>XRN 5567</a:t>
                      </a:r>
                      <a:r>
                        <a:rPr lang="en-GB" sz="1000" kern="1200" dirty="0">
                          <a:solidFill>
                            <a:srgbClr val="3E5AA8"/>
                          </a:solidFill>
                          <a:latin typeface="+mn-lt"/>
                          <a:ea typeface="+mn-ea"/>
                          <a:cs typeface="+mn-cs"/>
                        </a:rPr>
                        <a:t> </a:t>
                      </a:r>
                      <a:r>
                        <a:rPr lang="en-GB" sz="1000" kern="1200" dirty="0">
                          <a:solidFill>
                            <a:schemeClr val="dk1"/>
                          </a:solidFill>
                          <a:latin typeface="+mn-lt"/>
                          <a:ea typeface="+mn-ea"/>
                          <a:cs typeface="+mn-cs"/>
                        </a:rPr>
                        <a:t>/</a:t>
                      </a:r>
                    </a:p>
                    <a:p>
                      <a:endParaRPr lang="en-GB" sz="1000" kern="1200" dirty="0">
                        <a:solidFill>
                          <a:schemeClr val="dk1"/>
                        </a:solidFill>
                        <a:latin typeface="+mn-lt"/>
                        <a:ea typeface="+mn-ea"/>
                        <a:cs typeface="+mn-cs"/>
                      </a:endParaRPr>
                    </a:p>
                    <a:p>
                      <a:r>
                        <a:rPr lang="en-GB" sz="1000" kern="1200" dirty="0">
                          <a:solidFill>
                            <a:srgbClr val="000000"/>
                          </a:solidFill>
                          <a:latin typeface="+mn-lt"/>
                          <a:ea typeface="+mn-ea"/>
                          <a:cs typeface="+mn-cs"/>
                        </a:rPr>
                        <a:t>UNC Mod 836</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Capgemini (RTS)</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Approved – Awaiting implementation</a:t>
                      </a: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Ongoing – Clarification of requirements needed, awaiting stand up of delivery team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06/12/23</a:t>
                      </a:r>
                    </a:p>
                  </a:txBody>
                  <a:tcPr>
                    <a:solidFill>
                      <a:schemeClr val="accent3">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endParaRPr lang="en-GB" sz="1000" kern="1200" dirty="0">
                        <a:solidFill>
                          <a:srgbClr val="000000"/>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222415573"/>
                  </a:ext>
                </a:extLst>
              </a:tr>
              <a:tr h="672814">
                <a:tc gridSpan="10">
                  <a:txBody>
                    <a:bodyPr/>
                    <a:lstStyle/>
                    <a:p>
                      <a:r>
                        <a:rPr lang="en-GB" sz="1000" kern="1200" dirty="0">
                          <a:solidFill>
                            <a:srgbClr val="000000"/>
                          </a:solidFill>
                          <a:latin typeface="+mn-lt"/>
                          <a:ea typeface="+mn-ea"/>
                          <a:cs typeface="+mn-cs"/>
                        </a:rPr>
                        <a:t>This Change will introduce a resend and refresh functionality to help with the message interactions between the CSS and Switching Data Service Providers. Currently, there are cases where messages are being received after Gate Closure or not being received at all. We are one of the impacted Service Providers which means this Change is very important to us so that we are able to complete customer switches successfully.</a:t>
                      </a:r>
                    </a:p>
                  </a:txBody>
                  <a:tcPr>
                    <a:solidFill>
                      <a:schemeClr val="accent3">
                        <a:lumMod val="20000"/>
                        <a:lumOff val="80000"/>
                      </a:schemeClr>
                    </a:solidFill>
                  </a:tcPr>
                </a:tc>
                <a:tc hMerge="1">
                  <a:txBody>
                    <a:bodyPr/>
                    <a:lstStyle/>
                    <a:p>
                      <a:endParaRPr lang="en-GB"/>
                    </a:p>
                  </a:txBody>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809324931"/>
                  </a:ext>
                </a:extLst>
              </a:tr>
            </a:tbl>
          </a:graphicData>
        </a:graphic>
      </p:graphicFrame>
      <p:sp>
        <p:nvSpPr>
          <p:cNvPr id="3" name="TextBox 2">
            <a:extLst>
              <a:ext uri="{FF2B5EF4-FFF2-40B4-BE49-F238E27FC236}">
                <a16:creationId xmlns:a16="http://schemas.microsoft.com/office/drawing/2014/main" id="{B358F2B0-C8E2-4395-BF68-2184BB17B799}"/>
              </a:ext>
            </a:extLst>
          </p:cNvPr>
          <p:cNvSpPr txBox="1"/>
          <p:nvPr/>
        </p:nvSpPr>
        <p:spPr>
          <a:xfrm>
            <a:off x="5167053" y="4321259"/>
            <a:ext cx="3884515" cy="646331"/>
          </a:xfrm>
          <a:prstGeom prst="rect">
            <a:avLst/>
          </a:prstGeom>
          <a:noFill/>
        </p:spPr>
        <p:txBody>
          <a:bodyPr wrap="square" rtlCol="0">
            <a:spAutoFit/>
          </a:bodyPr>
          <a:lstStyle/>
          <a:p>
            <a:pPr algn="r"/>
            <a:r>
              <a:rPr lang="en-GB" sz="900" dirty="0"/>
              <a:t>Please note that we have provided our view of the Change summary and impacts however we recommend that </a:t>
            </a:r>
            <a:r>
              <a:rPr lang="en-US" sz="900" dirty="0"/>
              <a:t>DSC Customers monitor the REC Portal to form their own opinion regarding the impact to their organisation</a:t>
            </a:r>
            <a:endParaRPr lang="en-GB" sz="900" dirty="0"/>
          </a:p>
        </p:txBody>
      </p:sp>
      <p:graphicFrame>
        <p:nvGraphicFramePr>
          <p:cNvPr id="5" name="Object 4">
            <a:extLst>
              <a:ext uri="{FF2B5EF4-FFF2-40B4-BE49-F238E27FC236}">
                <a16:creationId xmlns:a16="http://schemas.microsoft.com/office/drawing/2014/main" id="{5D39CEBD-374A-50E5-8C15-CFC7E1FA906B}"/>
              </a:ext>
            </a:extLst>
          </p:cNvPr>
          <p:cNvGraphicFramePr>
            <a:graphicFrameLocks noChangeAspect="1"/>
          </p:cNvGraphicFramePr>
          <p:nvPr/>
        </p:nvGraphicFramePr>
        <p:xfrm>
          <a:off x="8050090" y="2311789"/>
          <a:ext cx="914400" cy="806450"/>
        </p:xfrm>
        <a:graphic>
          <a:graphicData uri="http://schemas.openxmlformats.org/presentationml/2006/ole">
            <mc:AlternateContent xmlns:mc="http://schemas.openxmlformats.org/markup-compatibility/2006">
              <mc:Choice xmlns:v="urn:schemas-microsoft-com:vml" Requires="v">
                <p:oleObj name="Document" showAsIcon="1" r:id="rId6" imgW="914400" imgH="806400" progId="Word.Document.12">
                  <p:embed/>
                </p:oleObj>
              </mc:Choice>
              <mc:Fallback>
                <p:oleObj name="Document" showAsIcon="1" r:id="rId6" imgW="914400" imgH="806400" progId="Word.Document.12">
                  <p:embed/>
                  <p:pic>
                    <p:nvPicPr>
                      <p:cNvPr id="5" name="Object 4">
                        <a:extLst>
                          <a:ext uri="{FF2B5EF4-FFF2-40B4-BE49-F238E27FC236}">
                            <a16:creationId xmlns:a16="http://schemas.microsoft.com/office/drawing/2014/main" id="{5D39CEBD-374A-50E5-8C15-CFC7E1FA906B}"/>
                          </a:ext>
                        </a:extLst>
                      </p:cNvPr>
                      <p:cNvPicPr/>
                      <p:nvPr/>
                    </p:nvPicPr>
                    <p:blipFill>
                      <a:blip r:embed="rId7"/>
                      <a:stretch>
                        <a:fillRect/>
                      </a:stretch>
                    </p:blipFill>
                    <p:spPr>
                      <a:xfrm>
                        <a:off x="8050090" y="2311789"/>
                        <a:ext cx="914400" cy="806450"/>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10D61FC5-3DBD-46C9-4C1C-6F3821A04678}"/>
              </a:ext>
            </a:extLst>
          </p:cNvPr>
          <p:cNvGrpSpPr/>
          <p:nvPr/>
        </p:nvGrpSpPr>
        <p:grpSpPr>
          <a:xfrm>
            <a:off x="111420" y="4357022"/>
            <a:ext cx="4820619" cy="475676"/>
            <a:chOff x="111420" y="4357022"/>
            <a:chExt cx="4820619" cy="475676"/>
          </a:xfrm>
        </p:grpSpPr>
        <p:grpSp>
          <p:nvGrpSpPr>
            <p:cNvPr id="21" name="Group 20">
              <a:extLst>
                <a:ext uri="{FF2B5EF4-FFF2-40B4-BE49-F238E27FC236}">
                  <a16:creationId xmlns:a16="http://schemas.microsoft.com/office/drawing/2014/main" id="{93536F57-4EEF-75F2-F2DE-FB4830B3ACA1}"/>
                </a:ext>
              </a:extLst>
            </p:cNvPr>
            <p:cNvGrpSpPr/>
            <p:nvPr/>
          </p:nvGrpSpPr>
          <p:grpSpPr>
            <a:xfrm>
              <a:off x="111420" y="4357022"/>
              <a:ext cx="3450505" cy="475676"/>
              <a:chOff x="188250" y="4480964"/>
              <a:chExt cx="3450505" cy="475676"/>
            </a:xfrm>
          </p:grpSpPr>
          <p:grpSp>
            <p:nvGrpSpPr>
              <p:cNvPr id="35" name="Group 34">
                <a:extLst>
                  <a:ext uri="{FF2B5EF4-FFF2-40B4-BE49-F238E27FC236}">
                    <a16:creationId xmlns:a16="http://schemas.microsoft.com/office/drawing/2014/main" id="{5D550361-AFFE-AC9D-C2A7-7C4C44EECF86}"/>
                  </a:ext>
                </a:extLst>
              </p:cNvPr>
              <p:cNvGrpSpPr/>
              <p:nvPr/>
            </p:nvGrpSpPr>
            <p:grpSpPr>
              <a:xfrm>
                <a:off x="188250" y="4480964"/>
                <a:ext cx="2377134" cy="475676"/>
                <a:chOff x="66502" y="4450261"/>
                <a:chExt cx="2377134" cy="475676"/>
              </a:xfrm>
            </p:grpSpPr>
            <p:grpSp>
              <p:nvGrpSpPr>
                <p:cNvPr id="38" name="Group 37">
                  <a:extLst>
                    <a:ext uri="{FF2B5EF4-FFF2-40B4-BE49-F238E27FC236}">
                      <a16:creationId xmlns:a16="http://schemas.microsoft.com/office/drawing/2014/main" id="{A19BB1DF-FFDD-AF5F-56B3-4DA3E654B0D3}"/>
                    </a:ext>
                  </a:extLst>
                </p:cNvPr>
                <p:cNvGrpSpPr/>
                <p:nvPr/>
              </p:nvGrpSpPr>
              <p:grpSpPr>
                <a:xfrm>
                  <a:off x="66502" y="4450261"/>
                  <a:ext cx="1577167" cy="475676"/>
                  <a:chOff x="0" y="4426024"/>
                  <a:chExt cx="1577167" cy="475676"/>
                </a:xfrm>
              </p:grpSpPr>
              <p:grpSp>
                <p:nvGrpSpPr>
                  <p:cNvPr id="41" name="Group 40">
                    <a:extLst>
                      <a:ext uri="{FF2B5EF4-FFF2-40B4-BE49-F238E27FC236}">
                        <a16:creationId xmlns:a16="http://schemas.microsoft.com/office/drawing/2014/main" id="{E5D8760A-1631-EC34-9F09-91A224EA443E}"/>
                      </a:ext>
                    </a:extLst>
                  </p:cNvPr>
                  <p:cNvGrpSpPr/>
                  <p:nvPr/>
                </p:nvGrpSpPr>
                <p:grpSpPr>
                  <a:xfrm>
                    <a:off x="0" y="4650688"/>
                    <a:ext cx="1577167" cy="251012"/>
                    <a:chOff x="233082" y="4628585"/>
                    <a:chExt cx="1577167" cy="251012"/>
                  </a:xfrm>
                </p:grpSpPr>
                <p:sp>
                  <p:nvSpPr>
                    <p:cNvPr id="43" name="Rectangle 42">
                      <a:extLst>
                        <a:ext uri="{FF2B5EF4-FFF2-40B4-BE49-F238E27FC236}">
                          <a16:creationId xmlns:a16="http://schemas.microsoft.com/office/drawing/2014/main" id="{33A67481-A84D-4467-9E6C-38B65C3357CF}"/>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F21C9E9C-5C50-87F8-C61B-1531E3C8565F}"/>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42" name="TextBox 41">
                    <a:extLst>
                      <a:ext uri="{FF2B5EF4-FFF2-40B4-BE49-F238E27FC236}">
                        <a16:creationId xmlns:a16="http://schemas.microsoft.com/office/drawing/2014/main" id="{972D8601-BF80-DB4D-833F-D042A5EC342B}"/>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39" name="Rectangle 38">
                  <a:extLst>
                    <a:ext uri="{FF2B5EF4-FFF2-40B4-BE49-F238E27FC236}">
                      <a16:creationId xmlns:a16="http://schemas.microsoft.com/office/drawing/2014/main" id="{566E7466-1C7E-C40C-CC12-B4E14A2BA0BB}"/>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F671E3F5-E93C-AF8C-7C53-DE080C48F4C6}"/>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36" name="Rectangle 35">
                <a:extLst>
                  <a:ext uri="{FF2B5EF4-FFF2-40B4-BE49-F238E27FC236}">
                    <a16:creationId xmlns:a16="http://schemas.microsoft.com/office/drawing/2014/main" id="{33B9DCA3-0AEC-8D0C-7D89-67137A7BB601}"/>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63CE12C3-C2DA-94FF-8F70-0A85C3FBB4D2}"/>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2" name="Rectangle 21">
              <a:extLst>
                <a:ext uri="{FF2B5EF4-FFF2-40B4-BE49-F238E27FC236}">
                  <a16:creationId xmlns:a16="http://schemas.microsoft.com/office/drawing/2014/main" id="{3EC624B1-9EDF-DDBA-2461-CC64B033E2EE}"/>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F173250-33B1-3C97-6136-648983D764A3}"/>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1616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p:spPr>
        <p:txBody>
          <a:bodyPr>
            <a:normAutofit fontScale="90000"/>
          </a:bodyPr>
          <a:lstStyle/>
          <a:p>
            <a:br>
              <a:rPr lang="en-GB" dirty="0"/>
            </a:br>
            <a:r>
              <a:rPr lang="en-GB" sz="3100" dirty="0">
                <a:latin typeface="Nunito Sans" pitchFamily="2" charset="0"/>
              </a:rPr>
              <a:t>2a. Change Proposal – For Initial Overview of the Change</a:t>
            </a:r>
            <a:endParaRPr lang="en-GB" dirty="0">
              <a:latin typeface="Nunito Sans" pitchFamily="2" charset="0"/>
            </a:endParaRPr>
          </a:p>
        </p:txBody>
      </p:sp>
      <p:sp>
        <p:nvSpPr>
          <p:cNvPr id="3" name="Content Placeholder 2">
            <a:extLst>
              <a:ext uri="{FF2B5EF4-FFF2-40B4-BE49-F238E27FC236}">
                <a16:creationId xmlns:a16="http://schemas.microsoft.com/office/drawing/2014/main" id="{B66CA091-3C23-442D-B398-37744016E0CF}"/>
              </a:ext>
            </a:extLst>
          </p:cNvPr>
          <p:cNvSpPr>
            <a:spLocks noGrp="1"/>
          </p:cNvSpPr>
          <p:nvPr>
            <p:ph idx="1"/>
          </p:nvPr>
        </p:nvSpPr>
        <p:spPr>
          <a:xfrm>
            <a:off x="395536" y="1347613"/>
            <a:ext cx="8229600" cy="3468935"/>
          </a:xfrm>
        </p:spPr>
        <p:txBody>
          <a:bodyPr vert="horz" lIns="91440" tIns="45720" rIns="91440" bIns="45720" rtlCol="0" anchor="t">
            <a:normAutofit/>
          </a:bodyPr>
          <a:lstStyle/>
          <a:p>
            <a:r>
              <a:rPr lang="en-US" sz="1800" dirty="0">
                <a:solidFill>
                  <a:schemeClr val="bg2">
                    <a:lumMod val="75000"/>
                  </a:schemeClr>
                </a:solidFill>
                <a:effectLst/>
                <a:latin typeface="Nunito Sans" pitchFamily="2" charset="0"/>
                <a:ea typeface="Arial" panose="020B0604020202020204" pitchFamily="34" charset="0"/>
                <a:cs typeface="Times New Roman" panose="02020603050405020304" pitchFamily="18" charset="0"/>
              </a:rPr>
              <a:t>2a.i. </a:t>
            </a:r>
            <a:r>
              <a:rPr lang="en-GB" sz="1800" dirty="0">
                <a:solidFill>
                  <a:schemeClr val="bg2">
                    <a:lumMod val="75000"/>
                  </a:schemeClr>
                </a:solidFill>
              </a:rPr>
              <a:t>XRN</a:t>
            </a:r>
            <a:r>
              <a:rPr lang="en-US" sz="1800" dirty="0">
                <a:solidFill>
                  <a:schemeClr val="bg2">
                    <a:lumMod val="75000"/>
                  </a:schemeClr>
                </a:solidFill>
              </a:rPr>
              <a:t> 5665 Default New Connection AQ values - Annual Review</a:t>
            </a:r>
          </a:p>
          <a:p>
            <a:pPr marL="0" indent="0">
              <a:buNone/>
            </a:pPr>
            <a:endParaRPr lang="en-US" sz="1800" dirty="0">
              <a:solidFill>
                <a:schemeClr val="bg2">
                  <a:lumMod val="75000"/>
                </a:schemeClr>
              </a:solidFill>
              <a:effectLst/>
              <a:latin typeface="Nunito Sans" pitchFamily="2" charset="0"/>
              <a:ea typeface="Arial" panose="020B0604020202020204" pitchFamily="34" charset="0"/>
              <a:cs typeface="Times New Roman" panose="02020603050405020304" pitchFamily="18" charset="0"/>
            </a:endParaRPr>
          </a:p>
          <a:p>
            <a:r>
              <a:rPr lang="en-US" sz="1800" dirty="0">
                <a:solidFill>
                  <a:schemeClr val="bg2">
                    <a:lumMod val="75000"/>
                  </a:schemeClr>
                </a:solidFill>
                <a:latin typeface="Nunito Sans" pitchFamily="2" charset="0"/>
                <a:ea typeface="Arial" panose="020B0604020202020204" pitchFamily="34" charset="0"/>
                <a:cs typeface="Times New Roman" panose="02020603050405020304" pitchFamily="18" charset="0"/>
              </a:rPr>
              <a:t>2a.ii. </a:t>
            </a:r>
            <a:r>
              <a:rPr lang="en-GB" sz="1800" dirty="0">
                <a:solidFill>
                  <a:schemeClr val="bg2">
                    <a:lumMod val="75000"/>
                  </a:schemeClr>
                </a:solidFill>
              </a:rPr>
              <a:t>XRN 5668 Production Data Back up </a:t>
            </a:r>
          </a:p>
          <a:p>
            <a:pPr marL="0" indent="0">
              <a:buNone/>
            </a:pPr>
            <a:endParaRPr lang="en-GB" sz="1800" dirty="0">
              <a:solidFill>
                <a:schemeClr val="bg2">
                  <a:lumMod val="75000"/>
                </a:schemeClr>
              </a:solidFill>
              <a:effectLst/>
              <a:latin typeface="Nunito Sans" pitchFamily="2" charset="0"/>
              <a:ea typeface="Arial" panose="020B0604020202020204" pitchFamily="34" charset="0"/>
              <a:cs typeface="Times New Roman" panose="02020603050405020304" pitchFamily="18" charset="0"/>
            </a:endParaRPr>
          </a:p>
          <a:p>
            <a:r>
              <a:rPr lang="en-GB" sz="1800" dirty="0">
                <a:solidFill>
                  <a:schemeClr val="bg2">
                    <a:lumMod val="75000"/>
                  </a:schemeClr>
                </a:solidFill>
                <a:latin typeface="Nunito Sans" pitchFamily="2" charset="0"/>
                <a:ea typeface="Arial" panose="020B0604020202020204" pitchFamily="34" charset="0"/>
                <a:cs typeface="Times New Roman" panose="02020603050405020304" pitchFamily="18" charset="0"/>
              </a:rPr>
              <a:t>2a.iii. </a:t>
            </a:r>
            <a:r>
              <a:rPr lang="en-GB" sz="1800" dirty="0">
                <a:solidFill>
                  <a:schemeClr val="bg2">
                    <a:lumMod val="75000"/>
                  </a:schemeClr>
                </a:solidFill>
                <a:latin typeface="+mn-lt"/>
              </a:rPr>
              <a:t>XRN</a:t>
            </a:r>
            <a:r>
              <a:rPr lang="en-US" sz="1800" dirty="0">
                <a:solidFill>
                  <a:schemeClr val="bg2">
                    <a:lumMod val="75000"/>
                  </a:schemeClr>
                </a:solidFill>
                <a:latin typeface="+mn-lt"/>
              </a:rPr>
              <a:t> 5675 </a:t>
            </a:r>
            <a:r>
              <a:rPr lang="en-GB" sz="1800" dirty="0">
                <a:solidFill>
                  <a:schemeClr val="bg2">
                    <a:lumMod val="75000"/>
                  </a:schemeClr>
                </a:solidFill>
                <a:latin typeface="+mn-lt"/>
                <a:ea typeface="MS PGothic"/>
                <a:cs typeface="Arial"/>
              </a:rPr>
              <a:t>Implementation of 0836S - Resolution of Missing Messages following Central Switching Service implementation and integration with REC Change R0067 and Modification 0855 - Settlement Adjustments for Supply Meter Points impacted by the Central Switching System P1 Incident</a:t>
            </a:r>
          </a:p>
          <a:p>
            <a:pPr marL="0" indent="0">
              <a:buNone/>
            </a:pPr>
            <a:endParaRPr lang="en-GB" sz="1800" dirty="0">
              <a:solidFill>
                <a:schemeClr val="bg2">
                  <a:lumMod val="75000"/>
                </a:schemeClr>
              </a:solidFill>
              <a:effectLst/>
              <a:latin typeface="+mn-lt"/>
              <a:ea typeface="MS PGothic"/>
              <a:cs typeface="Arial"/>
            </a:endParaRPr>
          </a:p>
          <a:p>
            <a:r>
              <a:rPr lang="en-GB" sz="1800" dirty="0">
                <a:solidFill>
                  <a:schemeClr val="bg2">
                    <a:lumMod val="75000"/>
                  </a:schemeClr>
                </a:solidFill>
                <a:latin typeface="+mn-lt"/>
                <a:ea typeface="MS PGothic"/>
                <a:cs typeface="Arial"/>
              </a:rPr>
              <a:t>2a.iv. </a:t>
            </a:r>
            <a:r>
              <a:rPr lang="en-US" sz="1800" dirty="0">
                <a:solidFill>
                  <a:schemeClr val="bg2">
                    <a:lumMod val="75000"/>
                  </a:schemeClr>
                </a:solidFill>
              </a:rPr>
              <a:t>XRN 5647 Minor Release Drop 11 </a:t>
            </a:r>
            <a:endParaRPr lang="en-US" sz="1800" dirty="0">
              <a:solidFill>
                <a:schemeClr val="bg2">
                  <a:lumMod val="75000"/>
                </a:schemeClr>
              </a:solidFill>
              <a:effectLst/>
              <a:latin typeface="Nunito Sans" pitchFamily="2" charset="0"/>
              <a:ea typeface="Arial" panose="020B0604020202020204" pitchFamily="34" charset="0"/>
              <a:cs typeface="Times New Roman" panose="02020603050405020304" pitchFamily="18" charset="0"/>
            </a:endParaRPr>
          </a:p>
          <a:p>
            <a:endParaRPr lang="en-US" sz="1800" dirty="0">
              <a:latin typeface="Nunito Sans" pitchFamily="2" charset="0"/>
              <a:cs typeface="Arial"/>
            </a:endParaRPr>
          </a:p>
        </p:txBody>
      </p:sp>
    </p:spTree>
    <p:extLst>
      <p:ext uri="{BB962C8B-B14F-4D97-AF65-F5344CB8AC3E}">
        <p14:creationId xmlns:p14="http://schemas.microsoft.com/office/powerpoint/2010/main" val="3518986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200553"/>
          <a:ext cx="8925078" cy="4216626"/>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795788">
                  <a:extLst>
                    <a:ext uri="{9D8B030D-6E8A-4147-A177-3AD203B41FA5}">
                      <a16:colId xmlns:a16="http://schemas.microsoft.com/office/drawing/2014/main" val="3779861357"/>
                    </a:ext>
                  </a:extLst>
                </a:gridCol>
                <a:gridCol w="776562">
                  <a:extLst>
                    <a:ext uri="{9D8B030D-6E8A-4147-A177-3AD203B41FA5}">
                      <a16:colId xmlns:a16="http://schemas.microsoft.com/office/drawing/2014/main" val="2574131077"/>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428321">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488772">
                <a:tc>
                  <a:txBody>
                    <a:bodyPr/>
                    <a:lstStyle/>
                    <a:p>
                      <a:r>
                        <a:rPr lang="en-GB" sz="1000" kern="1200" dirty="0">
                          <a:solidFill>
                            <a:srgbClr val="3E5AA8"/>
                          </a:solidFill>
                          <a:latin typeface="+mn-lt"/>
                          <a:ea typeface="+mn-ea"/>
                          <a:cs typeface="+mn-cs"/>
                        </a:rPr>
                        <a:t>R0071</a:t>
                      </a:r>
                    </a:p>
                  </a:txBody>
                  <a:tcPr>
                    <a:solidFill>
                      <a:schemeClr val="accent4">
                        <a:lumMod val="20000"/>
                        <a:lumOff val="80000"/>
                      </a:schemeClr>
                    </a:solidFill>
                  </a:tcPr>
                </a:tc>
                <a:tc>
                  <a:txBody>
                    <a:bodyPr/>
                    <a:lstStyle/>
                    <a:p>
                      <a:r>
                        <a:rPr lang="en-US" sz="1000" kern="1200" dirty="0">
                          <a:solidFill>
                            <a:srgbClr val="000000"/>
                          </a:solidFill>
                          <a:latin typeface="+mn-lt"/>
                          <a:ea typeface="+mn-ea"/>
                          <a:cs typeface="+mn-cs"/>
                        </a:rPr>
                        <a:t>DCC access to EES and GES</a:t>
                      </a:r>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N/A </a:t>
                      </a: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a:t>
                      </a:r>
                    </a:p>
                  </a:txBody>
                  <a:tcPr>
                    <a:solidFill>
                      <a:schemeClr val="accent4">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Initial Assessment</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03/08/2023 – DIA expected</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extLst>
                  <a:ext uri="{0D108BD9-81ED-4DB2-BD59-A6C34878D82A}">
                    <a16:rowId xmlns:a16="http://schemas.microsoft.com/office/drawing/2014/main" val="425344984"/>
                  </a:ext>
                </a:extLst>
              </a:tr>
              <a:tr h="736454">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As the CSS Provider and Switching Operator, DCC have requested access to GES in order to help resolve Service Now tickets. This Change seeks to </a:t>
                      </a:r>
                      <a:r>
                        <a:rPr lang="en-US" sz="1000" kern="1200" dirty="0">
                          <a:solidFill>
                            <a:srgbClr val="000000"/>
                          </a:solidFill>
                          <a:latin typeface="+mn-lt"/>
                          <a:ea typeface="+mn-ea"/>
                          <a:cs typeface="+mn-cs"/>
                        </a:rPr>
                        <a:t>introduce a new Enquiry Service User Category to the Data Access Schedule and to reflect the required data item access in the Data Access Matrices. We are currently in early engagement with our Service Provider and the DCC to work through the scenarios that are impacting them to find the best resolution and required data items. </a:t>
                      </a:r>
                    </a:p>
                  </a:txBody>
                  <a:tcPr>
                    <a:solidFill>
                      <a:schemeClr val="accent4">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249900050"/>
                  </a:ext>
                </a:extLst>
              </a:tr>
              <a:tr h="693608">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R0080</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Improvements to ‘Failed to Deliver’ CSS Messages</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DCC</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Service Provider Impact Assessment </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 – IA currently with DCC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749851751"/>
                  </a:ext>
                </a:extLst>
              </a:tr>
              <a:tr h="597538">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Proposal has been raised to explore how and why, since CSS Go-Live, a number of messages have not been successfully delivered due to failures of CSS User's gateway. This results in CSS exhausting the 12-hour retry period. We are keen that we monitor this Change to ensure that there are no impacts to any current message related Change Requests or the way in which we send and receive messages from CSS.</a:t>
                      </a:r>
                    </a:p>
                  </a:txBody>
                  <a:tcPr>
                    <a:solidFill>
                      <a:schemeClr val="tx2">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832602525"/>
                  </a:ext>
                </a:extLst>
              </a:tr>
              <a:tr h="693608">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R0088</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Make Shipper </a:t>
                      </a:r>
                      <a:r>
                        <a:rPr lang="en-US" sz="1000" kern="1200" dirty="0" err="1">
                          <a:solidFill>
                            <a:srgbClr val="000000"/>
                          </a:solidFill>
                          <a:latin typeface="+mn-lt"/>
                          <a:ea typeface="+mn-ea"/>
                          <a:cs typeface="+mn-cs"/>
                        </a:rPr>
                        <a:t>NExA</a:t>
                      </a:r>
                      <a:r>
                        <a:rPr lang="en-US" sz="1000" kern="1200" dirty="0">
                          <a:solidFill>
                            <a:srgbClr val="000000"/>
                          </a:solidFill>
                          <a:latin typeface="+mn-lt"/>
                          <a:ea typeface="+mn-ea"/>
                          <a:cs typeface="+mn-cs"/>
                        </a:rPr>
                        <a:t> values available on the GES portal</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5">
                            <a:extLst>
                              <a:ext uri="{A12FA001-AC4F-418D-AE19-62706E023703}">
                                <ahyp:hlinkClr xmlns:ahyp="http://schemas.microsoft.com/office/drawing/2018/hyperlinkcolor" val="tx"/>
                              </a:ext>
                            </a:extLst>
                          </a:hlinkClick>
                        </a:rPr>
                        <a:t>XRN 5186</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MOD 0701</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Xoserve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XRN</a:t>
                      </a:r>
                    </a:p>
                    <a:p>
                      <a:r>
                        <a:rPr lang="en-GB" sz="1000" b="0" kern="1200" dirty="0">
                          <a:solidFill>
                            <a:srgbClr val="000000"/>
                          </a:solidFill>
                          <a:latin typeface="+mn-lt"/>
                          <a:ea typeface="+mn-ea"/>
                          <a:cs typeface="+mn-cs"/>
                        </a:rPr>
                        <a:t>5186</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Final Assessment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30/08/2023 – Final Change report issued to TEP</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03/11/23</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2340483921"/>
                  </a:ext>
                </a:extLst>
              </a:tr>
              <a:tr h="563461">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XRN 5186 - </a:t>
                      </a:r>
                      <a:r>
                        <a:rPr lang="en-US" sz="1000" kern="1200" dirty="0">
                          <a:solidFill>
                            <a:srgbClr val="000000"/>
                          </a:solidFill>
                          <a:latin typeface="+mn-lt"/>
                          <a:ea typeface="+mn-ea"/>
                          <a:cs typeface="+mn-cs"/>
                        </a:rPr>
                        <a:t>Modification 0701: Aligning Capacity booking under the UNC and arrangements set out in relevant </a:t>
                      </a:r>
                      <a:r>
                        <a:rPr lang="en-US" sz="1000" kern="1200" dirty="0" err="1">
                          <a:solidFill>
                            <a:srgbClr val="000000"/>
                          </a:solidFill>
                          <a:latin typeface="+mn-lt"/>
                          <a:ea typeface="+mn-ea"/>
                          <a:cs typeface="+mn-cs"/>
                        </a:rPr>
                        <a:t>NExAs</a:t>
                      </a:r>
                      <a:r>
                        <a:rPr lang="en-US" sz="1000" kern="1200" dirty="0">
                          <a:solidFill>
                            <a:srgbClr val="000000"/>
                          </a:solidFill>
                          <a:latin typeface="+mn-lt"/>
                          <a:ea typeface="+mn-ea"/>
                          <a:cs typeface="+mn-cs"/>
                        </a:rPr>
                        <a:t> makes additional information available to GES Users which require reflection in the REC. Although all of the technical change has already been developed.</a:t>
                      </a: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61227980"/>
                  </a:ext>
                </a:extLst>
              </a:tr>
            </a:tbl>
          </a:graphicData>
        </a:graphic>
      </p:graphicFrame>
      <p:grpSp>
        <p:nvGrpSpPr>
          <p:cNvPr id="2" name="Group 1">
            <a:extLst>
              <a:ext uri="{FF2B5EF4-FFF2-40B4-BE49-F238E27FC236}">
                <a16:creationId xmlns:a16="http://schemas.microsoft.com/office/drawing/2014/main" id="{3F16DFF7-B22D-C166-8A95-59CD184C1358}"/>
              </a:ext>
            </a:extLst>
          </p:cNvPr>
          <p:cNvGrpSpPr/>
          <p:nvPr/>
        </p:nvGrpSpPr>
        <p:grpSpPr>
          <a:xfrm>
            <a:off x="111420" y="4402316"/>
            <a:ext cx="4820619" cy="475676"/>
            <a:chOff x="111420" y="4357022"/>
            <a:chExt cx="4820619" cy="475676"/>
          </a:xfrm>
        </p:grpSpPr>
        <p:grpSp>
          <p:nvGrpSpPr>
            <p:cNvPr id="3" name="Group 2">
              <a:extLst>
                <a:ext uri="{FF2B5EF4-FFF2-40B4-BE49-F238E27FC236}">
                  <a16:creationId xmlns:a16="http://schemas.microsoft.com/office/drawing/2014/main" id="{83431C11-8D5D-1286-5CF2-6028D0C51D99}"/>
                </a:ext>
              </a:extLst>
            </p:cNvPr>
            <p:cNvGrpSpPr/>
            <p:nvPr/>
          </p:nvGrpSpPr>
          <p:grpSpPr>
            <a:xfrm>
              <a:off x="111420" y="4357022"/>
              <a:ext cx="3450505" cy="475676"/>
              <a:chOff x="188250" y="4480964"/>
              <a:chExt cx="3450505" cy="475676"/>
            </a:xfrm>
          </p:grpSpPr>
          <p:grpSp>
            <p:nvGrpSpPr>
              <p:cNvPr id="13" name="Group 12">
                <a:extLst>
                  <a:ext uri="{FF2B5EF4-FFF2-40B4-BE49-F238E27FC236}">
                    <a16:creationId xmlns:a16="http://schemas.microsoft.com/office/drawing/2014/main" id="{5B673ADD-9F7D-7203-51D5-C7155E54062A}"/>
                  </a:ext>
                </a:extLst>
              </p:cNvPr>
              <p:cNvGrpSpPr/>
              <p:nvPr/>
            </p:nvGrpSpPr>
            <p:grpSpPr>
              <a:xfrm>
                <a:off x="188250" y="4480964"/>
                <a:ext cx="2377134" cy="475676"/>
                <a:chOff x="66502" y="4450261"/>
                <a:chExt cx="2377134" cy="475676"/>
              </a:xfrm>
            </p:grpSpPr>
            <p:grpSp>
              <p:nvGrpSpPr>
                <p:cNvPr id="16" name="Group 15">
                  <a:extLst>
                    <a:ext uri="{FF2B5EF4-FFF2-40B4-BE49-F238E27FC236}">
                      <a16:creationId xmlns:a16="http://schemas.microsoft.com/office/drawing/2014/main" id="{A0777F66-0735-839A-D244-70F6BCE8D21E}"/>
                    </a:ext>
                  </a:extLst>
                </p:cNvPr>
                <p:cNvGrpSpPr/>
                <p:nvPr/>
              </p:nvGrpSpPr>
              <p:grpSpPr>
                <a:xfrm>
                  <a:off x="66502" y="4450261"/>
                  <a:ext cx="1577167" cy="475676"/>
                  <a:chOff x="0" y="4426024"/>
                  <a:chExt cx="1577167" cy="475676"/>
                </a:xfrm>
              </p:grpSpPr>
              <p:grpSp>
                <p:nvGrpSpPr>
                  <p:cNvPr id="19" name="Group 18">
                    <a:extLst>
                      <a:ext uri="{FF2B5EF4-FFF2-40B4-BE49-F238E27FC236}">
                        <a16:creationId xmlns:a16="http://schemas.microsoft.com/office/drawing/2014/main" id="{C81ECB16-FCF9-3475-1194-D41A5D67C6E9}"/>
                      </a:ext>
                    </a:extLst>
                  </p:cNvPr>
                  <p:cNvGrpSpPr/>
                  <p:nvPr/>
                </p:nvGrpSpPr>
                <p:grpSpPr>
                  <a:xfrm>
                    <a:off x="0" y="4650688"/>
                    <a:ext cx="1577167" cy="251012"/>
                    <a:chOff x="233082" y="4628585"/>
                    <a:chExt cx="1577167" cy="251012"/>
                  </a:xfrm>
                </p:grpSpPr>
                <p:sp>
                  <p:nvSpPr>
                    <p:cNvPr id="21" name="Rectangle 20">
                      <a:extLst>
                        <a:ext uri="{FF2B5EF4-FFF2-40B4-BE49-F238E27FC236}">
                          <a16:creationId xmlns:a16="http://schemas.microsoft.com/office/drawing/2014/main" id="{51B5D54C-3C5B-5EC5-A0F3-15DF98B542D0}"/>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CA5EA21-45C1-B729-E100-16B4AD84B536}"/>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0" name="TextBox 19">
                    <a:extLst>
                      <a:ext uri="{FF2B5EF4-FFF2-40B4-BE49-F238E27FC236}">
                        <a16:creationId xmlns:a16="http://schemas.microsoft.com/office/drawing/2014/main" id="{AB0FBA0F-F809-62B1-E1C9-25C98CE86C20}"/>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7" name="Rectangle 16">
                  <a:extLst>
                    <a:ext uri="{FF2B5EF4-FFF2-40B4-BE49-F238E27FC236}">
                      <a16:creationId xmlns:a16="http://schemas.microsoft.com/office/drawing/2014/main" id="{56814A56-A973-9528-4A4D-9A7DEBDBDDC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1AF4C92-E05E-3FBA-B035-294FC6169F61}"/>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14" name="Rectangle 13">
                <a:extLst>
                  <a:ext uri="{FF2B5EF4-FFF2-40B4-BE49-F238E27FC236}">
                    <a16:creationId xmlns:a16="http://schemas.microsoft.com/office/drawing/2014/main" id="{91A77A00-5C0F-BA22-4863-0A4E04FCE189}"/>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1DD98CC-53A5-48D5-D4ED-98CF253AB5CA}"/>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0" name="Rectangle 9">
              <a:extLst>
                <a:ext uri="{FF2B5EF4-FFF2-40B4-BE49-F238E27FC236}">
                  <a16:creationId xmlns:a16="http://schemas.microsoft.com/office/drawing/2014/main" id="{EDD5160C-E44C-5807-F8D3-8CF524194F00}"/>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9DCB82-4A42-E845-29B1-7CA3E4E7BF9A}"/>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1935951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5296" y="339502"/>
          <a:ext cx="8925078" cy="3747768"/>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795788">
                  <a:extLst>
                    <a:ext uri="{9D8B030D-6E8A-4147-A177-3AD203B41FA5}">
                      <a16:colId xmlns:a16="http://schemas.microsoft.com/office/drawing/2014/main" val="3779861357"/>
                    </a:ext>
                  </a:extLst>
                </a:gridCol>
                <a:gridCol w="776562">
                  <a:extLst>
                    <a:ext uri="{9D8B030D-6E8A-4147-A177-3AD203B41FA5}">
                      <a16:colId xmlns:a16="http://schemas.microsoft.com/office/drawing/2014/main" val="2574131077"/>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578513">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1005663">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R0092</a:t>
                      </a:r>
                      <a:endParaRPr lang="en-GB" sz="1000" kern="1200" dirty="0">
                        <a:solidFill>
                          <a:srgbClr val="3E5AA8"/>
                        </a:solidFill>
                        <a:latin typeface="+mn-lt"/>
                        <a:ea typeface="+mn-ea"/>
                        <a:cs typeface="+mn-cs"/>
                      </a:endParaRPr>
                    </a:p>
                  </a:txBody>
                  <a:tcPr>
                    <a:solidFill>
                      <a:schemeClr val="accent3">
                        <a:lumMod val="20000"/>
                        <a:lumOff val="80000"/>
                      </a:schemeClr>
                    </a:solidFill>
                  </a:tcPr>
                </a:tc>
                <a:tc>
                  <a:txBody>
                    <a:bodyPr/>
                    <a:lstStyle/>
                    <a:p>
                      <a:r>
                        <a:rPr lang="en-US" sz="1000" kern="1200" dirty="0">
                          <a:solidFill>
                            <a:srgbClr val="000000"/>
                          </a:solidFill>
                          <a:latin typeface="+mn-lt"/>
                          <a:ea typeface="+mn-ea"/>
                          <a:cs typeface="+mn-cs"/>
                        </a:rPr>
                        <a:t>DCC Service Level Agreements for the Switching Incentive Regime</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a:t>
                      </a:r>
                    </a:p>
                  </a:txBody>
                  <a:tcPr>
                    <a:solidFill>
                      <a:schemeClr val="accent3">
                        <a:lumMod val="20000"/>
                        <a:lumOff val="8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Solution Development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10/08/2023 – Bi Weekly Working Group </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425344984"/>
                  </a:ext>
                </a:extLst>
              </a:tr>
              <a:tr h="80069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This Change was raised to review the current Service Level Agreements (SLAs) that are outlined in the REC Service Definition. As the requirements </a:t>
                      </a:r>
                      <a:r>
                        <a:rPr lang="en-US" sz="1000" kern="1200" dirty="0">
                          <a:solidFill>
                            <a:srgbClr val="000000"/>
                          </a:solidFill>
                          <a:latin typeface="+mn-lt"/>
                          <a:ea typeface="+mn-ea"/>
                          <a:cs typeface="+mn-cs"/>
                        </a:rPr>
                        <a:t>for the Central Switching Service (CSS) were identified during the Design, Build and Test Phase of the Ofgem-led Switching Programme, DCC are proposing that an assessment takes place to ensure that the requirements are appropriate for the physical systems design and the actual behaviours of users, compared to the assumptions that were made in the early design phase.</a:t>
                      </a:r>
                    </a:p>
                  </a:txBody>
                  <a:tcPr>
                    <a:solidFill>
                      <a:schemeClr val="accent3">
                        <a:lumMod val="20000"/>
                        <a:lumOff val="8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4249900050"/>
                  </a:ext>
                </a:extLst>
              </a:tr>
              <a:tr h="661682">
                <a:tc>
                  <a:txBody>
                    <a:bodyPr/>
                    <a:lstStyle/>
                    <a:p>
                      <a:pPr marL="0" algn="l" defTabSz="914400" rtl="0" eaLnBrk="1" latinLnBrk="0" hangingPunct="1"/>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R0096</a:t>
                      </a:r>
                      <a:endParaRPr lang="en-GB" sz="1000" kern="1200" dirty="0">
                        <a:solidFill>
                          <a:srgbClr val="3E5AA8"/>
                        </a:solidFill>
                        <a:latin typeface="+mn-lt"/>
                        <a:ea typeface="+mn-ea"/>
                        <a:cs typeface="+mn-cs"/>
                      </a:endParaRPr>
                    </a:p>
                  </a:txBody>
                  <a:tcPr>
                    <a:solidFill>
                      <a:schemeClr val="tx2">
                        <a:lumMod val="20000"/>
                        <a:lumOff val="80000"/>
                      </a:schemeClr>
                    </a:solidFill>
                  </a:tcPr>
                </a:tc>
                <a:tc>
                  <a:txBody>
                    <a:bodyPr/>
                    <a:lstStyle/>
                    <a:p>
                      <a:pPr marL="0" algn="l" defTabSz="914400" rtl="0" eaLnBrk="1" latinLnBrk="0" hangingPunct="1"/>
                      <a:r>
                        <a:rPr lang="en-US" sz="1000" kern="1200" dirty="0">
                          <a:solidFill>
                            <a:srgbClr val="000000"/>
                          </a:solidFill>
                          <a:latin typeface="+mn-lt"/>
                          <a:ea typeface="+mn-ea"/>
                          <a:cs typeface="+mn-cs"/>
                        </a:rPr>
                        <a:t>CSS Message Regeneration Functionality</a:t>
                      </a:r>
                      <a:endParaRPr lang="en-GB" sz="1000" kern="1200" dirty="0">
                        <a:solidFill>
                          <a:srgbClr val="000000"/>
                        </a:solidFill>
                        <a:latin typeface="+mn-lt"/>
                        <a:ea typeface="+mn-ea"/>
                        <a:cs typeface="+mn-cs"/>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RTS (Capgemini)</a:t>
                      </a:r>
                    </a:p>
                  </a:txBody>
                  <a:tcPr>
                    <a:solidFill>
                      <a:schemeClr val="tx2">
                        <a:lumMod val="20000"/>
                        <a:lumOff val="80000"/>
                      </a:schemeClr>
                    </a:solidFill>
                  </a:tcPr>
                </a:tc>
                <a:tc>
                  <a:txBody>
                    <a:bodyPr/>
                    <a:lstStyle/>
                    <a:p>
                      <a:r>
                        <a:rPr lang="en-GB" sz="1000" b="0" kern="1200" dirty="0">
                          <a:solidFill>
                            <a:srgbClr val="000000"/>
                          </a:solidFill>
                          <a:latin typeface="+mn-lt"/>
                          <a:ea typeface="+mn-ea"/>
                          <a:cs typeface="+mn-cs"/>
                        </a:rPr>
                        <a: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Service Provider Impact Assessment </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 – IA currently with DCC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tx2">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tx2">
                        <a:lumMod val="20000"/>
                        <a:lumOff val="80000"/>
                      </a:schemeClr>
                    </a:solidFill>
                  </a:tcPr>
                </a:tc>
                <a:extLst>
                  <a:ext uri="{0D108BD9-81ED-4DB2-BD59-A6C34878D82A}">
                    <a16:rowId xmlns:a16="http://schemas.microsoft.com/office/drawing/2014/main" val="1783356090"/>
                  </a:ext>
                </a:extLst>
              </a:tr>
              <a:tr h="661682">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to identify and regenerate messages from CSS that failed initial generation, such that the message recipient is not impacted. We are keen that we monitor this Change to ensure that there are no impacts to any current message related Change Requests or the way in which we send and receive messages from CSS.</a:t>
                      </a:r>
                    </a:p>
                  </a:txBody>
                  <a:tcPr>
                    <a:solidFill>
                      <a:schemeClr val="tx2">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1519601309"/>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5296" y="4414577"/>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442323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5296" y="199160"/>
          <a:ext cx="8925078" cy="1801069"/>
        </p:xfrm>
        <a:graphic>
          <a:graphicData uri="http://schemas.openxmlformats.org/drawingml/2006/table">
            <a:tbl>
              <a:tblPr firstRow="1" bandRow="1">
                <a:tableStyleId>{5C22544A-7EE6-4342-B048-85BDC9FD1C3A}</a:tableStyleId>
              </a:tblPr>
              <a:tblGrid>
                <a:gridCol w="734260">
                  <a:extLst>
                    <a:ext uri="{9D8B030D-6E8A-4147-A177-3AD203B41FA5}">
                      <a16:colId xmlns:a16="http://schemas.microsoft.com/office/drawing/2014/main" val="4027058344"/>
                    </a:ext>
                  </a:extLst>
                </a:gridCol>
                <a:gridCol w="1124622">
                  <a:extLst>
                    <a:ext uri="{9D8B030D-6E8A-4147-A177-3AD203B41FA5}">
                      <a16:colId xmlns:a16="http://schemas.microsoft.com/office/drawing/2014/main" val="2162668323"/>
                    </a:ext>
                  </a:extLst>
                </a:gridCol>
                <a:gridCol w="581598">
                  <a:extLst>
                    <a:ext uri="{9D8B030D-6E8A-4147-A177-3AD203B41FA5}">
                      <a16:colId xmlns:a16="http://schemas.microsoft.com/office/drawing/2014/main" val="3779861357"/>
                    </a:ext>
                  </a:extLst>
                </a:gridCol>
                <a:gridCol w="990752">
                  <a:extLst>
                    <a:ext uri="{9D8B030D-6E8A-4147-A177-3AD203B41FA5}">
                      <a16:colId xmlns:a16="http://schemas.microsoft.com/office/drawing/2014/main" val="288764585"/>
                    </a:ext>
                  </a:extLst>
                </a:gridCol>
                <a:gridCol w="699086">
                  <a:extLst>
                    <a:ext uri="{9D8B030D-6E8A-4147-A177-3AD203B41FA5}">
                      <a16:colId xmlns:a16="http://schemas.microsoft.com/office/drawing/2014/main" val="1331661363"/>
                    </a:ext>
                  </a:extLst>
                </a:gridCol>
                <a:gridCol w="1033583">
                  <a:extLst>
                    <a:ext uri="{9D8B030D-6E8A-4147-A177-3AD203B41FA5}">
                      <a16:colId xmlns:a16="http://schemas.microsoft.com/office/drawing/2014/main" val="103300918"/>
                    </a:ext>
                  </a:extLst>
                </a:gridCol>
                <a:gridCol w="1062905">
                  <a:extLst>
                    <a:ext uri="{9D8B030D-6E8A-4147-A177-3AD203B41FA5}">
                      <a16:colId xmlns:a16="http://schemas.microsoft.com/office/drawing/2014/main" val="3430488934"/>
                    </a:ext>
                  </a:extLst>
                </a:gridCol>
                <a:gridCol w="1013810">
                  <a:extLst>
                    <a:ext uri="{9D8B030D-6E8A-4147-A177-3AD203B41FA5}">
                      <a16:colId xmlns:a16="http://schemas.microsoft.com/office/drawing/2014/main" val="1779344861"/>
                    </a:ext>
                  </a:extLst>
                </a:gridCol>
                <a:gridCol w="708578">
                  <a:extLst>
                    <a:ext uri="{9D8B030D-6E8A-4147-A177-3AD203B41FA5}">
                      <a16:colId xmlns:a16="http://schemas.microsoft.com/office/drawing/2014/main" val="1065136424"/>
                    </a:ext>
                  </a:extLst>
                </a:gridCol>
                <a:gridCol w="975884">
                  <a:extLst>
                    <a:ext uri="{9D8B030D-6E8A-4147-A177-3AD203B41FA5}">
                      <a16:colId xmlns:a16="http://schemas.microsoft.com/office/drawing/2014/main" val="195784657"/>
                    </a:ext>
                  </a:extLst>
                </a:gridCol>
              </a:tblGrid>
              <a:tr h="519331">
                <a:tc>
                  <a:txBody>
                    <a:bodyPr/>
                    <a:lstStyle/>
                    <a:p>
                      <a:pPr algn="ctr"/>
                      <a:r>
                        <a:rPr lang="en-GB" sz="1000" dirty="0"/>
                        <a:t>Title </a:t>
                      </a:r>
                    </a:p>
                  </a:txBody>
                  <a:tcPr>
                    <a:solidFill>
                      <a:srgbClr val="3E5AA8"/>
                    </a:solidFill>
                  </a:tcPr>
                </a:tc>
                <a:tc>
                  <a:txBody>
                    <a:bodyPr/>
                    <a:lstStyle/>
                    <a:p>
                      <a:pPr algn="ctr"/>
                      <a:r>
                        <a:rPr lang="en-GB" sz="1000" dirty="0"/>
                        <a:t>Description</a:t>
                      </a:r>
                    </a:p>
                  </a:txBody>
                  <a:tcPr>
                    <a:solidFill>
                      <a:srgbClr val="3E5AA8"/>
                    </a:solidFill>
                  </a:tcPr>
                </a:tc>
                <a:tc>
                  <a:txBody>
                    <a:bodyPr/>
                    <a:lstStyle/>
                    <a:p>
                      <a:pPr algn="ctr"/>
                      <a:r>
                        <a:rPr lang="en-GB" sz="1000" dirty="0"/>
                        <a:t>XRN / </a:t>
                      </a:r>
                      <a:r>
                        <a:rPr lang="en-GB" sz="1000" dirty="0">
                          <a:solidFill>
                            <a:schemeClr val="bg1"/>
                          </a:solidFill>
                        </a:rPr>
                        <a:t>UNC Mod</a:t>
                      </a:r>
                    </a:p>
                  </a:txBody>
                  <a:tcPr>
                    <a:solidFill>
                      <a:srgbClr val="3E5AA8"/>
                    </a:solidFill>
                  </a:tcPr>
                </a:tc>
                <a:tc>
                  <a:txBody>
                    <a:bodyPr/>
                    <a:lstStyle/>
                    <a:p>
                      <a:pPr algn="ctr"/>
                      <a:r>
                        <a:rPr lang="en-GB" sz="1000"/>
                        <a:t>Proposer</a:t>
                      </a:r>
                      <a:endParaRPr lang="en-GB" sz="1000" dirty="0">
                        <a:solidFill>
                          <a:schemeClr val="bg1"/>
                        </a:solidFill>
                      </a:endParaRP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a:t>Status</a:t>
                      </a:r>
                      <a:endParaRPr lang="en-GB" sz="1000" dirty="0"/>
                    </a:p>
                  </a:txBody>
                  <a:tcPr>
                    <a:solidFill>
                      <a:srgbClr val="3E5AA8"/>
                    </a:solidFill>
                  </a:tcPr>
                </a:tc>
                <a:tc>
                  <a:txBody>
                    <a:bodyPr/>
                    <a:lstStyle/>
                    <a:p>
                      <a:pPr algn="ctr"/>
                      <a:r>
                        <a:rPr lang="en-GB" sz="1000" b="1" kern="1200">
                          <a:solidFill>
                            <a:schemeClr val="lt1"/>
                          </a:solidFill>
                          <a:latin typeface="+mn-lt"/>
                          <a:ea typeface="+mn-ea"/>
                          <a:cs typeface="+mn-cs"/>
                        </a:rPr>
                        <a:t>Next Action date</a:t>
                      </a:r>
                      <a:endParaRPr lang="en-GB" sz="1000" dirty="0"/>
                    </a:p>
                  </a:txBody>
                  <a:tcPr>
                    <a:solidFill>
                      <a:srgbClr val="3E5AA8"/>
                    </a:solidFill>
                  </a:tcPr>
                </a:tc>
                <a:tc>
                  <a:txBody>
                    <a:bodyPr/>
                    <a:lstStyle/>
                    <a:p>
                      <a:pPr algn="ctr"/>
                      <a:r>
                        <a:rPr lang="en-GB" sz="1000" b="1" kern="1200" dirty="0">
                          <a:solidFill>
                            <a:schemeClr val="lt1"/>
                          </a:solidFill>
                          <a:latin typeface="+mn-lt"/>
                          <a:ea typeface="+mn-ea"/>
                          <a:cs typeface="+mn-cs"/>
                        </a:rPr>
                        <a:t>Release</a:t>
                      </a:r>
                      <a:endParaRPr lang="en-GB" sz="1000" dirty="0"/>
                    </a:p>
                  </a:txBody>
                  <a:tcPr>
                    <a:solidFill>
                      <a:srgbClr val="3E5AA8"/>
                    </a:solidFill>
                  </a:tcPr>
                </a:tc>
                <a:tc>
                  <a:txBody>
                    <a:bodyPr/>
                    <a:lstStyle/>
                    <a:p>
                      <a:pPr marL="0" algn="ctr" defTabSz="914400" rtl="0" eaLnBrk="1" latinLnBrk="0" hangingPunct="1"/>
                      <a:r>
                        <a:rPr lang="en-GB" sz="1000" b="1" kern="1200" dirty="0">
                          <a:solidFill>
                            <a:schemeClr val="bg1"/>
                          </a:solidFill>
                          <a:latin typeface="+mn-lt"/>
                          <a:ea typeface="+mn-ea"/>
                          <a:cs typeface="+mn-cs"/>
                        </a:rPr>
                        <a:t>REC Priority</a:t>
                      </a:r>
                    </a:p>
                  </a:txBody>
                  <a:tcPr>
                    <a:solidFill>
                      <a:srgbClr val="3E5AA8"/>
                    </a:solidFill>
                  </a:tcPr>
                </a:tc>
                <a:tc>
                  <a:txBody>
                    <a:bodyPr/>
                    <a:lstStyle/>
                    <a:p>
                      <a:pPr marL="0" algn="ctr" defTabSz="914400" rtl="0" eaLnBrk="1" latinLnBrk="0" hangingPunct="1"/>
                      <a:r>
                        <a:rPr lang="en-GB" sz="95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569242">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R0110</a:t>
                      </a:r>
                      <a:endParaRPr lang="en-GB" sz="1000" kern="1200" dirty="0">
                        <a:solidFill>
                          <a:srgbClr val="3E5AA8"/>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A review of Supplier access to data on GES</a:t>
                      </a:r>
                      <a:endParaRPr lang="en-GB" sz="1000" kern="1200" dirty="0">
                        <a:solidFill>
                          <a:srgbClr val="000000"/>
                        </a:solidFill>
                        <a:latin typeface="+mn-lt"/>
                        <a:ea typeface="+mn-ea"/>
                        <a:cs typeface="+mn-cs"/>
                      </a:endParaRP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00000"/>
                          </a:solidFill>
                          <a:effectLst/>
                          <a:latin typeface="+mn-lt"/>
                          <a:ea typeface="+mn-ea"/>
                          <a:cs typeface="+mn-cs"/>
                        </a:rPr>
                        <a:t>Scottish Power</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4">
                        <a:lumMod val="20000"/>
                        <a:lumOff val="80000"/>
                      </a:schemeClr>
                    </a:solidFill>
                  </a:tcPr>
                </a:tc>
                <a:tc>
                  <a:txBody>
                    <a:bodyPr/>
                    <a:lstStyle/>
                    <a:p>
                      <a:r>
                        <a:rPr lang="en-GB" sz="1000" b="0" kern="1200" dirty="0">
                          <a:solidFill>
                            <a:srgbClr val="000000"/>
                          </a:solidFill>
                          <a:latin typeface="+mn-lt"/>
                          <a:ea typeface="+mn-ea"/>
                          <a:cs typeface="+mn-cs"/>
                        </a:rPr>
                        <a:t>GES</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Initial Assessment</a:t>
                      </a:r>
                    </a:p>
                  </a:txBody>
                  <a:tcPr>
                    <a:solidFill>
                      <a:schemeClr val="accent4">
                        <a:lumMod val="20000"/>
                        <a:lumOff val="80000"/>
                      </a:schemeClr>
                    </a:solidFill>
                  </a:tcPr>
                </a:tc>
                <a:tc>
                  <a:txBody>
                    <a:bodyPr/>
                    <a:lstStyle/>
                    <a:p>
                      <a:pPr algn="l"/>
                      <a:r>
                        <a:rPr lang="en-GB" sz="1000" kern="1200" dirty="0">
                          <a:solidFill>
                            <a:srgbClr val="000000"/>
                          </a:solidFill>
                          <a:latin typeface="+mn-lt"/>
                          <a:ea typeface="+mn-ea"/>
                          <a:cs typeface="+mn-cs"/>
                        </a:rPr>
                        <a:t>03/08/2023 – DIA expected</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TBC</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Medium</a:t>
                      </a:r>
                    </a:p>
                  </a:txBody>
                  <a:tcPr>
                    <a:solidFill>
                      <a:schemeClr val="accent4">
                        <a:lumMod val="20000"/>
                        <a:lumOff val="80000"/>
                      </a:schemeClr>
                    </a:solidFill>
                  </a:tcPr>
                </a:tc>
                <a:tc>
                  <a:txBody>
                    <a:bodyPr/>
                    <a:lstStyle/>
                    <a:p>
                      <a:r>
                        <a:rPr lang="en-GB" sz="1000" kern="1200" dirty="0">
                          <a:solidFill>
                            <a:srgbClr val="000000"/>
                          </a:solidFill>
                          <a:latin typeface="+mn-lt"/>
                          <a:ea typeface="+mn-ea"/>
                          <a:cs typeface="+mn-cs"/>
                        </a:rPr>
                        <a:t>N/A</a:t>
                      </a:r>
                    </a:p>
                  </a:txBody>
                  <a:tcPr>
                    <a:solidFill>
                      <a:schemeClr val="accent4">
                        <a:lumMod val="20000"/>
                        <a:lumOff val="80000"/>
                      </a:schemeClr>
                    </a:solidFill>
                  </a:tcPr>
                </a:tc>
                <a:extLst>
                  <a:ext uri="{0D108BD9-81ED-4DB2-BD59-A6C34878D82A}">
                    <a16:rowId xmlns:a16="http://schemas.microsoft.com/office/drawing/2014/main" val="2340483921"/>
                  </a:ext>
                </a:extLst>
              </a:tr>
              <a:tr h="683187">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in order to review the data items that can currently be viewed by Supplier in the Gas Enquiry Service. Scottish Power have come across some issues internally as they don’t currently have access to some items in the Shipper portfolio. We have been assessing the data items that have been requested in the DAM and are working towards the DIA stage of the process.</a:t>
                      </a:r>
                    </a:p>
                  </a:txBody>
                  <a:tcPr>
                    <a:solidFill>
                      <a:schemeClr val="accent4">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GB"/>
                    </a:p>
                  </a:txBody>
                  <a:tcPr/>
                </a:tc>
                <a:tc hMerge="1">
                  <a:txBody>
                    <a:bodyPr/>
                    <a:lstStyle/>
                    <a:p>
                      <a:endParaRPr lang="en-GB" sz="900" b="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dirty="0">
                        <a:solidFill>
                          <a:schemeClr val="dk1"/>
                        </a:solidFill>
                        <a:latin typeface="+mn-lt"/>
                        <a:ea typeface="+mn-ea"/>
                        <a:cs typeface="+mn-cs"/>
                      </a:endParaRPr>
                    </a:p>
                  </a:txBody>
                  <a:tcPr/>
                </a:tc>
                <a:extLst>
                  <a:ext uri="{0D108BD9-81ED-4DB2-BD59-A6C34878D82A}">
                    <a16:rowId xmlns:a16="http://schemas.microsoft.com/office/drawing/2014/main" val="261227980"/>
                  </a:ext>
                </a:extLst>
              </a:tr>
            </a:tbl>
          </a:graphicData>
        </a:graphic>
      </p:graphicFrame>
      <p:grpSp>
        <p:nvGrpSpPr>
          <p:cNvPr id="12" name="Group 11">
            <a:extLst>
              <a:ext uri="{FF2B5EF4-FFF2-40B4-BE49-F238E27FC236}">
                <a16:creationId xmlns:a16="http://schemas.microsoft.com/office/drawing/2014/main" id="{BD30DBDE-D7E1-8E86-AC7B-D947842618AA}"/>
              </a:ext>
            </a:extLst>
          </p:cNvPr>
          <p:cNvGrpSpPr/>
          <p:nvPr/>
        </p:nvGrpSpPr>
        <p:grpSpPr>
          <a:xfrm>
            <a:off x="115296" y="4414577"/>
            <a:ext cx="4820619" cy="475676"/>
            <a:chOff x="111420" y="4357022"/>
            <a:chExt cx="4820619" cy="475676"/>
          </a:xfrm>
        </p:grpSpPr>
        <p:grpSp>
          <p:nvGrpSpPr>
            <p:cNvPr id="5" name="Group 4">
              <a:extLst>
                <a:ext uri="{FF2B5EF4-FFF2-40B4-BE49-F238E27FC236}">
                  <a16:creationId xmlns:a16="http://schemas.microsoft.com/office/drawing/2014/main" id="{696EB432-D004-FD1E-7353-C5E5B62A8E8B}"/>
                </a:ext>
              </a:extLst>
            </p:cNvPr>
            <p:cNvGrpSpPr/>
            <p:nvPr/>
          </p:nvGrpSpPr>
          <p:grpSpPr>
            <a:xfrm>
              <a:off x="111420" y="4357022"/>
              <a:ext cx="3450505" cy="475676"/>
              <a:chOff x="188250" y="4480964"/>
              <a:chExt cx="3450505" cy="475676"/>
            </a:xfrm>
          </p:grpSpPr>
          <p:grpSp>
            <p:nvGrpSpPr>
              <p:cNvPr id="6" name="Group 5">
                <a:extLst>
                  <a:ext uri="{FF2B5EF4-FFF2-40B4-BE49-F238E27FC236}">
                    <a16:creationId xmlns:a16="http://schemas.microsoft.com/office/drawing/2014/main" id="{10A1E4E4-ADFD-4105-36BA-4B06D7BEE5A0}"/>
                  </a:ext>
                </a:extLst>
              </p:cNvPr>
              <p:cNvGrpSpPr/>
              <p:nvPr/>
            </p:nvGrpSpPr>
            <p:grpSpPr>
              <a:xfrm>
                <a:off x="188250" y="4480964"/>
                <a:ext cx="2377134" cy="475676"/>
                <a:chOff x="66502" y="4450261"/>
                <a:chExt cx="2377134" cy="475676"/>
              </a:xfrm>
            </p:grpSpPr>
            <p:grpSp>
              <p:nvGrpSpPr>
                <p:cNvPr id="9" name="Group 8">
                  <a:extLst>
                    <a:ext uri="{FF2B5EF4-FFF2-40B4-BE49-F238E27FC236}">
                      <a16:creationId xmlns:a16="http://schemas.microsoft.com/office/drawing/2014/main" id="{528A163E-AE65-0C0B-FC4F-8A571D8F20CF}"/>
                    </a:ext>
                  </a:extLst>
                </p:cNvPr>
                <p:cNvGrpSpPr/>
                <p:nvPr/>
              </p:nvGrpSpPr>
              <p:grpSpPr>
                <a:xfrm>
                  <a:off x="66502" y="4450261"/>
                  <a:ext cx="1577167" cy="475676"/>
                  <a:chOff x="0" y="4426024"/>
                  <a:chExt cx="1577167" cy="475676"/>
                </a:xfrm>
              </p:grpSpPr>
              <p:grpSp>
                <p:nvGrpSpPr>
                  <p:cNvPr id="23" name="Group 22">
                    <a:extLst>
                      <a:ext uri="{FF2B5EF4-FFF2-40B4-BE49-F238E27FC236}">
                        <a16:creationId xmlns:a16="http://schemas.microsoft.com/office/drawing/2014/main" id="{1D27697B-D8E3-634A-E0C0-6486BA4EE475}"/>
                      </a:ext>
                    </a:extLst>
                  </p:cNvPr>
                  <p:cNvGrpSpPr/>
                  <p:nvPr/>
                </p:nvGrpSpPr>
                <p:grpSpPr>
                  <a:xfrm>
                    <a:off x="0" y="4650688"/>
                    <a:ext cx="1577167" cy="251012"/>
                    <a:chOff x="233082" y="4628585"/>
                    <a:chExt cx="1577167" cy="251012"/>
                  </a:xfrm>
                </p:grpSpPr>
                <p:sp>
                  <p:nvSpPr>
                    <p:cNvPr id="25" name="Rectangle 24">
                      <a:extLst>
                        <a:ext uri="{FF2B5EF4-FFF2-40B4-BE49-F238E27FC236}">
                          <a16:creationId xmlns:a16="http://schemas.microsoft.com/office/drawing/2014/main" id="{B956B324-FD0F-9DA5-FE88-8ECFBDBBD758}"/>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F0A5DDD-7E69-845C-B5C4-1AFC9C7771B4}"/>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4" name="TextBox 23">
                    <a:extLst>
                      <a:ext uri="{FF2B5EF4-FFF2-40B4-BE49-F238E27FC236}">
                        <a16:creationId xmlns:a16="http://schemas.microsoft.com/office/drawing/2014/main" id="{CDA0F6F7-6445-A767-FA71-78BCAA34B071}"/>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1" name="Rectangle 10">
                  <a:extLst>
                    <a:ext uri="{FF2B5EF4-FFF2-40B4-BE49-F238E27FC236}">
                      <a16:creationId xmlns:a16="http://schemas.microsoft.com/office/drawing/2014/main" id="{93D0EC67-8ACE-36D3-708B-0787DF1026E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DF741C7-7F41-1A9B-75A4-82D897E7CB8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7" name="Rectangle 6">
                <a:extLst>
                  <a:ext uri="{FF2B5EF4-FFF2-40B4-BE49-F238E27FC236}">
                    <a16:creationId xmlns:a16="http://schemas.microsoft.com/office/drawing/2014/main" id="{51C3D889-8779-7508-CEAC-EEECC79F0AC0}"/>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2A20DDB-4D0E-8500-07CA-CD80C67CF465}"/>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2" name="Rectangle 1">
              <a:extLst>
                <a:ext uri="{FF2B5EF4-FFF2-40B4-BE49-F238E27FC236}">
                  <a16:creationId xmlns:a16="http://schemas.microsoft.com/office/drawing/2014/main" id="{30342B22-2BAF-A33F-43AD-BE46FDF77146}"/>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76A16D2-44EC-75F4-7142-DE330D7EEB7B}"/>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4127452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449323"/>
          <a:ext cx="8921160" cy="4030185"/>
        </p:xfrm>
        <a:graphic>
          <a:graphicData uri="http://schemas.openxmlformats.org/drawingml/2006/table">
            <a:tbl>
              <a:tblPr firstRow="1" bandRow="1">
                <a:tableStyleId>{5C22544A-7EE6-4342-B048-85BDC9FD1C3A}</a:tableStyleId>
              </a:tblPr>
              <a:tblGrid>
                <a:gridCol w="716165">
                  <a:extLst>
                    <a:ext uri="{9D8B030D-6E8A-4147-A177-3AD203B41FA5}">
                      <a16:colId xmlns:a16="http://schemas.microsoft.com/office/drawing/2014/main" val="4027058344"/>
                    </a:ext>
                  </a:extLst>
                </a:gridCol>
                <a:gridCol w="1408470">
                  <a:extLst>
                    <a:ext uri="{9D8B030D-6E8A-4147-A177-3AD203B41FA5}">
                      <a16:colId xmlns:a16="http://schemas.microsoft.com/office/drawing/2014/main" val="505693301"/>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7">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33378">
                  <a:extLst>
                    <a:ext uri="{9D8B030D-6E8A-4147-A177-3AD203B41FA5}">
                      <a16:colId xmlns:a16="http://schemas.microsoft.com/office/drawing/2014/main" val="2058559583"/>
                    </a:ext>
                  </a:extLst>
                </a:gridCol>
                <a:gridCol w="636607">
                  <a:extLst>
                    <a:ext uri="{9D8B030D-6E8A-4147-A177-3AD203B41FA5}">
                      <a16:colId xmlns:a16="http://schemas.microsoft.com/office/drawing/2014/main" val="1065136424"/>
                    </a:ext>
                  </a:extLst>
                </a:gridCol>
                <a:gridCol w="884002">
                  <a:extLst>
                    <a:ext uri="{9D8B030D-6E8A-4147-A177-3AD203B41FA5}">
                      <a16:colId xmlns:a16="http://schemas.microsoft.com/office/drawing/2014/main" val="195784657"/>
                    </a:ext>
                  </a:extLst>
                </a:gridCol>
              </a:tblGrid>
              <a:tr h="406137">
                <a:tc>
                  <a:txBody>
                    <a:bodyPr/>
                    <a:lstStyle/>
                    <a:p>
                      <a:pPr algn="ctr"/>
                      <a:r>
                        <a:rPr lang="en-GB" sz="1000" dirty="0"/>
                        <a:t>Title </a:t>
                      </a:r>
                    </a:p>
                  </a:txBody>
                  <a:tcPr>
                    <a:solidFill>
                      <a:srgbClr val="3E5AA8"/>
                    </a:solidFill>
                  </a:tcPr>
                </a:tc>
                <a:tc>
                  <a:txBody>
                    <a:bodyPr/>
                    <a:lstStyle/>
                    <a:p>
                      <a:pPr algn="ctr"/>
                      <a:r>
                        <a:rPr lang="en-GB" sz="1000"/>
                        <a:t>Description</a:t>
                      </a:r>
                      <a:endParaRPr lang="en-GB" sz="1000" dirty="0"/>
                    </a:p>
                  </a:txBody>
                  <a:tcPr>
                    <a:solidFill>
                      <a:srgbClr val="3E5AA8"/>
                    </a:solidFill>
                  </a:tcPr>
                </a:tc>
                <a:tc>
                  <a:txBody>
                    <a:bodyPr/>
                    <a:lstStyle/>
                    <a:p>
                      <a:pPr algn="ctr"/>
                      <a:r>
                        <a:rPr lang="en-GB" sz="1000"/>
                        <a:t>XRN</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36170">
                <a:tc>
                  <a:txBody>
                    <a:bodyPr/>
                    <a:lstStyle/>
                    <a:p>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R0048</a:t>
                      </a:r>
                      <a:endParaRPr lang="en-GB" sz="1000" kern="1200" dirty="0">
                        <a:solidFill>
                          <a:srgbClr val="3E5AA8"/>
                        </a:solidFill>
                        <a:latin typeface="+mn-lt"/>
                        <a:ea typeface="+mn-ea"/>
                        <a:cs typeface="+mn-cs"/>
                      </a:endParaRPr>
                    </a:p>
                  </a:txBody>
                  <a:tcPr>
                    <a:solidFill>
                      <a:schemeClr val="bg1">
                        <a:lumMod val="85000"/>
                      </a:schemeClr>
                    </a:solidFill>
                  </a:tcPr>
                </a:tc>
                <a:tc>
                  <a:txBody>
                    <a:bodyPr/>
                    <a:lstStyle/>
                    <a:p>
                      <a:pPr marL="0" algn="l" defTabSz="914400" rtl="0" eaLnBrk="1" latinLnBrk="0" hangingPunct="1"/>
                      <a:r>
                        <a:rPr lang="en-GB" sz="1000" kern="1200" dirty="0">
                          <a:solidFill>
                            <a:srgbClr val="000000"/>
                          </a:solidFill>
                          <a:latin typeface="+mn-lt"/>
                          <a:ea typeface="+mn-ea"/>
                          <a:cs typeface="+mn-cs"/>
                        </a:rPr>
                        <a:t>DCC Service Organisation Control 2 (SOC2) Assessments</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bg1">
                        <a:lumMod val="85000"/>
                      </a:schemeClr>
                    </a:solidFill>
                  </a:tcPr>
                </a:tc>
                <a:tc>
                  <a:txBody>
                    <a:bodyPr/>
                    <a:lstStyle/>
                    <a:p>
                      <a:r>
                        <a:rPr lang="en-GB" sz="1000" b="0" kern="1200">
                          <a:solidFill>
                            <a:srgbClr val="000000"/>
                          </a:solidFill>
                          <a:latin typeface="+mn-lt"/>
                          <a:ea typeface="+mn-ea"/>
                          <a:cs typeface="+mn-cs"/>
                        </a:rPr>
                        <a:t>DCC</a:t>
                      </a:r>
                    </a:p>
                  </a:txBody>
                  <a:tcPr>
                    <a:solidFill>
                      <a:schemeClr val="bg1">
                        <a:lumMod val="85000"/>
                      </a:schemeClr>
                    </a:solidFill>
                  </a:tcPr>
                </a:tc>
                <a:tc>
                  <a:txBody>
                    <a:bodyPr/>
                    <a:lstStyle/>
                    <a:p>
                      <a:r>
                        <a:rPr lang="en-GB" sz="1000" b="0" kern="1200" dirty="0">
                          <a:solidFill>
                            <a:srgbClr val="000000"/>
                          </a:solidFill>
                          <a:latin typeface="+mn-lt"/>
                          <a:ea typeface="+mn-ea"/>
                          <a:cs typeface="+mn-cs"/>
                        </a:rPr>
                        <a:t>-</a:t>
                      </a:r>
                    </a:p>
                  </a:txBody>
                  <a:tcPr>
                    <a:solidFill>
                      <a:schemeClr val="bg1">
                        <a:lumMod val="85000"/>
                      </a:schemeClr>
                    </a:solidFill>
                  </a:tcPr>
                </a:tc>
                <a:tc>
                  <a:txBody>
                    <a:bodyPr/>
                    <a:lstStyle/>
                    <a:p>
                      <a:r>
                        <a:rPr lang="en-GB" sz="1000" kern="1200" dirty="0">
                          <a:solidFill>
                            <a:srgbClr val="000000"/>
                          </a:solidFill>
                          <a:latin typeface="+mn-lt"/>
                          <a:ea typeface="+mn-ea"/>
                          <a:cs typeface="+mn-cs"/>
                        </a:rPr>
                        <a:t>Solution development</a:t>
                      </a:r>
                    </a:p>
                  </a:txBody>
                  <a:tcPr>
                    <a:solidFill>
                      <a:schemeClr val="bg1">
                        <a:lumMod val="85000"/>
                      </a:schemeClr>
                    </a:solidFill>
                  </a:tcPr>
                </a:tc>
                <a:tc>
                  <a:txBody>
                    <a:bodyPr/>
                    <a:lstStyle/>
                    <a:p>
                      <a:r>
                        <a:rPr lang="en-GB" sz="1000" kern="1200" dirty="0">
                          <a:solidFill>
                            <a:srgbClr val="000000"/>
                          </a:solidFill>
                          <a:latin typeface="+mn-lt"/>
                          <a:ea typeface="+mn-ea"/>
                          <a:cs typeface="+mn-cs"/>
                        </a:rPr>
                        <a:t>TBC – Awaiting additional information from DCC</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rgbClr val="000000"/>
                          </a:solidFill>
                          <a:effectLst/>
                          <a:uLnTx/>
                          <a:uFillTx/>
                          <a:latin typeface="+mn-lt"/>
                          <a:ea typeface="+mn-ea"/>
                          <a:cs typeface="+mn-cs"/>
                        </a:rPr>
                        <a:t>TBC</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a:ln>
                            <a:noFill/>
                          </a:ln>
                          <a:solidFill>
                            <a:srgbClr val="000000"/>
                          </a:solidFill>
                          <a:effectLst/>
                          <a:uLnTx/>
                          <a:uFillTx/>
                          <a:latin typeface="+mn-lt"/>
                          <a:ea typeface="+mn-ea"/>
                          <a:cs typeface="+mn-cs"/>
                        </a:rPr>
                        <a:t>Low</a:t>
                      </a:r>
                      <a:endParaRPr kumimoji="0" lang="en-GB" sz="1000" b="0" i="0" u="none" strike="noStrike" kern="1200" cap="none" spc="0" normalizeH="0" baseline="0">
                        <a:ln>
                          <a:noFill/>
                        </a:ln>
                        <a:solidFill>
                          <a:srgbClr val="000000"/>
                        </a:solidFill>
                        <a:effectLst/>
                        <a:uLnTx/>
                        <a:uFillTx/>
                        <a:latin typeface="+mn-lt"/>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a:ln>
                          <a:noFill/>
                        </a:ln>
                        <a:solidFill>
                          <a:srgbClr val="000000"/>
                        </a:solidFill>
                        <a:effectLst/>
                        <a:uLnTx/>
                        <a:uFillTx/>
                        <a:latin typeface="+mn-lt"/>
                        <a:ea typeface="+mn-ea"/>
                        <a:cs typeface="+mn-cs"/>
                      </a:endParaRPr>
                    </a:p>
                  </a:txBody>
                  <a:tcPr>
                    <a:solidFill>
                      <a:schemeClr val="bg1">
                        <a:lumMod val="85000"/>
                      </a:schemeClr>
                    </a:solidFill>
                  </a:tcPr>
                </a:tc>
                <a:extLst>
                  <a:ext uri="{0D108BD9-81ED-4DB2-BD59-A6C34878D82A}">
                    <a16:rowId xmlns:a16="http://schemas.microsoft.com/office/drawing/2014/main" val="4164702590"/>
                  </a:ext>
                </a:extLst>
              </a:tr>
              <a:tr h="511194">
                <a:tc gridSpan="10">
                  <a:txBody>
                    <a:bodyPr/>
                    <a:lstStyle/>
                    <a:p>
                      <a:r>
                        <a:rPr lang="en-GB" sz="1000" kern="1200" dirty="0">
                          <a:solidFill>
                            <a:srgbClr val="000000"/>
                          </a:solidFill>
                          <a:latin typeface="+mn-lt"/>
                          <a:ea typeface="+mn-ea"/>
                          <a:cs typeface="+mn-cs"/>
                        </a:rPr>
                        <a:t>Currently, the CSS Provider is obligated to </a:t>
                      </a:r>
                      <a:r>
                        <a:rPr lang="en-US" sz="1000" kern="1200" dirty="0">
                          <a:solidFill>
                            <a:srgbClr val="000000"/>
                          </a:solidFill>
                          <a:latin typeface="+mn-lt"/>
                          <a:ea typeface="+mn-ea"/>
                          <a:cs typeface="+mn-cs"/>
                        </a:rPr>
                        <a:t>undertake system organisation control type 2 (SOC2) assessments on the CSS’s cloud-based infrastructure. This Change was raised to assess if the SOC2 assessment provides a proportionate level of assurance or the best value for money and if it should be change to </a:t>
                      </a:r>
                      <a:r>
                        <a:rPr lang="en-GB" sz="1000" kern="1200" dirty="0">
                          <a:solidFill>
                            <a:srgbClr val="000000"/>
                          </a:solidFill>
                          <a:latin typeface="+mn-lt"/>
                          <a:ea typeface="+mn-ea"/>
                          <a:cs typeface="+mn-cs"/>
                        </a:rPr>
                        <a:t>‘independently assessed’. We are monitoring to determine whether there are impacts to GRDS / GES.</a:t>
                      </a:r>
                    </a:p>
                  </a:txBody>
                  <a:tcPr>
                    <a:solidFill>
                      <a:schemeClr val="bg1">
                        <a:lumMod val="85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1975523"/>
                  </a:ext>
                </a:extLst>
              </a:tr>
              <a:tr h="538618">
                <a:tc>
                  <a:txBody>
                    <a:bodyPr/>
                    <a:lstStyle/>
                    <a:p>
                      <a:r>
                        <a:rPr lang="en-GB" sz="1000" kern="1200" dirty="0">
                          <a:solidFill>
                            <a:srgbClr val="3E5AA8"/>
                          </a:solidFill>
                          <a:latin typeface="+mn-lt"/>
                          <a:ea typeface="+mn-ea"/>
                          <a:cs typeface="+mn-cs"/>
                          <a:hlinkClick r:id="rId4">
                            <a:extLst>
                              <a:ext uri="{A12FA001-AC4F-418D-AE19-62706E023703}">
                                <ahyp:hlinkClr xmlns:ahyp="http://schemas.microsoft.com/office/drawing/2018/hyperlinkcolor" val="tx"/>
                              </a:ext>
                            </a:extLst>
                          </a:hlinkClick>
                        </a:rPr>
                        <a:t>R0070</a:t>
                      </a:r>
                      <a:endParaRPr lang="en-GB" sz="1000" kern="1200" dirty="0">
                        <a:solidFill>
                          <a:srgbClr val="3E5AA8"/>
                        </a:solidFill>
                        <a:latin typeface="+mn-lt"/>
                        <a:ea typeface="+mn-ea"/>
                        <a:cs typeface="+mn-cs"/>
                      </a:endParaRPr>
                    </a:p>
                  </a:txBody>
                  <a:tcPr>
                    <a:solidFill>
                      <a:schemeClr val="bg1">
                        <a:lumMod val="85000"/>
                      </a:schemeClr>
                    </a:solidFill>
                  </a:tcPr>
                </a:tc>
                <a:tc>
                  <a:txBody>
                    <a:bodyPr/>
                    <a:lstStyle/>
                    <a:p>
                      <a:r>
                        <a:rPr lang="en-GB" sz="1000" kern="1200" dirty="0">
                          <a:solidFill>
                            <a:srgbClr val="000000"/>
                          </a:solidFill>
                          <a:latin typeface="+mn-lt"/>
                          <a:ea typeface="+mn-ea"/>
                          <a:cs typeface="+mn-cs"/>
                        </a:rPr>
                        <a:t>Provision of Enduring Test Environments </a:t>
                      </a:r>
                    </a:p>
                  </a:txBody>
                  <a:tcPr>
                    <a:solidFill>
                      <a:schemeClr val="bg1">
                        <a:lumMod val="85000"/>
                      </a:schemeClr>
                    </a:solidFill>
                  </a:tcPr>
                </a:tc>
                <a:tc>
                  <a:txBody>
                    <a:bodyPr/>
                    <a:lstStyle/>
                    <a:p>
                      <a:r>
                        <a:rPr lang="en-GB" sz="1000" kern="1200">
                          <a:solidFill>
                            <a:srgbClr val="000000"/>
                          </a:solidFill>
                          <a:latin typeface="+mn-lt"/>
                          <a:ea typeface="+mn-ea"/>
                          <a:cs typeface="+mn-cs"/>
                        </a:rPr>
                        <a:t>N/A</a:t>
                      </a:r>
                    </a:p>
                  </a:txBody>
                  <a:tcPr>
                    <a:solidFill>
                      <a:schemeClr val="bg1">
                        <a:lumMod val="85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Capgemini</a:t>
                      </a:r>
                    </a:p>
                  </a:txBody>
                  <a:tcPr>
                    <a:solidFill>
                      <a:schemeClr val="bg1">
                        <a:lumMod val="85000"/>
                      </a:schemeClr>
                    </a:solidFill>
                  </a:tcPr>
                </a:tc>
                <a:tc>
                  <a:txBody>
                    <a:bodyPr/>
                    <a:lstStyle/>
                    <a:p>
                      <a:pPr marL="0" algn="l" defTabSz="914400" rtl="0" eaLnBrk="1" latinLnBrk="0" hangingPunct="1"/>
                      <a:r>
                        <a:rPr lang="en-GB" sz="1000" b="0" i="0" kern="1200">
                          <a:solidFill>
                            <a:srgbClr val="000000"/>
                          </a:solidFill>
                          <a:effectLst/>
                          <a:latin typeface="+mn-lt"/>
                          <a:ea typeface="+mn-ea"/>
                          <a:cs typeface="+mn-cs"/>
                        </a:rPr>
                        <a:t>GRDS, GES</a:t>
                      </a:r>
                    </a:p>
                  </a:txBody>
                  <a:tcPr>
                    <a:solidFill>
                      <a:schemeClr val="bg1">
                        <a:lumMod val="85000"/>
                      </a:schemeClr>
                    </a:solidFill>
                  </a:tcPr>
                </a:tc>
                <a:tc>
                  <a:txBody>
                    <a:bodyPr/>
                    <a:lstStyle/>
                    <a:p>
                      <a:r>
                        <a:rPr lang="en-GB" sz="1000" kern="1200" dirty="0">
                          <a:solidFill>
                            <a:srgbClr val="000000"/>
                          </a:solidFill>
                          <a:latin typeface="+mn-lt"/>
                          <a:ea typeface="+mn-ea"/>
                          <a:cs typeface="+mn-cs"/>
                        </a:rPr>
                        <a:t>Solution Development</a:t>
                      </a:r>
                    </a:p>
                  </a:txBody>
                  <a:tcPr>
                    <a:solidFill>
                      <a:schemeClr val="bg1">
                        <a:lumMod val="85000"/>
                      </a:schemeClr>
                    </a:solidFill>
                  </a:tcPr>
                </a:tc>
                <a:tc>
                  <a:txBody>
                    <a:bodyPr/>
                    <a:lstStyle/>
                    <a:p>
                      <a:r>
                        <a:rPr lang="en-GB" sz="1000" kern="1200" dirty="0">
                          <a:solidFill>
                            <a:srgbClr val="000000"/>
                          </a:solidFill>
                          <a:latin typeface="+mn-lt"/>
                          <a:ea typeface="+mn-ea"/>
                          <a:cs typeface="+mn-cs"/>
                        </a:rPr>
                        <a:t>TBC- Awaiting Impact Assessment from Code Managers</a:t>
                      </a:r>
                    </a:p>
                  </a:txBody>
                  <a:tcPr>
                    <a:solidFill>
                      <a:schemeClr val="bg1">
                        <a:lumMod val="85000"/>
                      </a:schemeClr>
                    </a:solidFill>
                  </a:tcPr>
                </a:tc>
                <a:tc>
                  <a:txBody>
                    <a:bodyPr/>
                    <a:lstStyle/>
                    <a:p>
                      <a:r>
                        <a:rPr lang="en-GB" sz="1000" kern="1200" dirty="0">
                          <a:solidFill>
                            <a:srgbClr val="000000"/>
                          </a:solidFill>
                          <a:latin typeface="+mn-lt"/>
                          <a:ea typeface="+mn-ea"/>
                          <a:cs typeface="+mn-cs"/>
                        </a:rPr>
                        <a:t>Standalone</a:t>
                      </a:r>
                    </a:p>
                  </a:txBody>
                  <a:tcPr>
                    <a:solidFill>
                      <a:schemeClr val="bg1">
                        <a:lumMod val="85000"/>
                      </a:schemeClr>
                    </a:solidFill>
                  </a:tcPr>
                </a:tc>
                <a:tc>
                  <a:txBody>
                    <a:bodyPr/>
                    <a:lstStyle/>
                    <a:p>
                      <a:r>
                        <a:rPr lang="en-GB" sz="1000" kern="1200" dirty="0">
                          <a:solidFill>
                            <a:srgbClr val="000000"/>
                          </a:solidFill>
                          <a:latin typeface="+mn-lt"/>
                          <a:ea typeface="+mn-ea"/>
                          <a:cs typeface="+mn-cs"/>
                        </a:rPr>
                        <a:t>High</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bg1">
                        <a:lumMod val="85000"/>
                      </a:schemeClr>
                    </a:solidFill>
                  </a:tcPr>
                </a:tc>
                <a:extLst>
                  <a:ext uri="{0D108BD9-81ED-4DB2-BD59-A6C34878D82A}">
                    <a16:rowId xmlns:a16="http://schemas.microsoft.com/office/drawing/2014/main" val="1038711857"/>
                  </a:ext>
                </a:extLst>
              </a:tr>
              <a:tr h="562344">
                <a:tc gridSpan="10">
                  <a:txBody>
                    <a:bodyPr/>
                    <a:lstStyle/>
                    <a:p>
                      <a:r>
                        <a:rPr lang="en-GB" sz="1000" kern="1200" dirty="0">
                          <a:solidFill>
                            <a:srgbClr val="000000"/>
                          </a:solidFill>
                          <a:latin typeface="+mn-lt"/>
                          <a:ea typeface="+mn-ea"/>
                          <a:cs typeface="+mn-cs"/>
                        </a:rPr>
                        <a:t>This Change was raised to introduce an obligation under the Retail Energy Code for the CSS </a:t>
                      </a:r>
                      <a:r>
                        <a:rPr lang="en-US" sz="1000" kern="1200" dirty="0">
                          <a:solidFill>
                            <a:srgbClr val="000000"/>
                          </a:solidFill>
                          <a:latin typeface="+mn-lt"/>
                          <a:ea typeface="+mn-ea"/>
                          <a:cs typeface="+mn-cs"/>
                        </a:rPr>
                        <a:t>or the Switching Operator (SO) to provide enduring test environments for REC parties to make the necessary system changes for REC Change Proposals (CPs) or internal system updates. We need to monitor this to ensure that the obligations on GRDS are understood, and that we contribute to the development of this Change.</a:t>
                      </a:r>
                      <a:endParaRPr lang="en-GB" sz="1000" kern="1200" dirty="0">
                        <a:solidFill>
                          <a:srgbClr val="000000"/>
                        </a:solidFill>
                        <a:latin typeface="+mn-lt"/>
                        <a:ea typeface="+mn-ea"/>
                        <a:cs typeface="+mn-cs"/>
                      </a:endParaRPr>
                    </a:p>
                  </a:txBody>
                  <a:tcPr>
                    <a:solidFill>
                      <a:schemeClr val="bg1">
                        <a:lumMod val="85000"/>
                      </a:schemeClr>
                    </a:solidFill>
                  </a:tcPr>
                </a:tc>
                <a:tc hMerge="1">
                  <a:txBody>
                    <a:bodyPr/>
                    <a:lstStyle/>
                    <a:p>
                      <a:endParaRPr lang="en-GB"/>
                    </a:p>
                  </a:txBody>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6">
                        <a:lumMod val="40000"/>
                        <a:lumOff val="6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5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6">
                        <a:lumMod val="40000"/>
                        <a:lumOff val="60000"/>
                      </a:schemeClr>
                    </a:solidFill>
                  </a:tcPr>
                </a:tc>
                <a:extLst>
                  <a:ext uri="{0D108BD9-81ED-4DB2-BD59-A6C34878D82A}">
                    <a16:rowId xmlns:a16="http://schemas.microsoft.com/office/drawing/2014/main" val="1497301893"/>
                  </a:ext>
                </a:extLst>
              </a:tr>
              <a:tr h="562344">
                <a:tc>
                  <a:txBody>
                    <a:bodyPr/>
                    <a:lstStyle/>
                    <a:p>
                      <a:r>
                        <a:rPr lang="en-GB" sz="1000" kern="1200" dirty="0">
                          <a:solidFill>
                            <a:srgbClr val="3E5AA8"/>
                          </a:solidFill>
                          <a:latin typeface="+mn-lt"/>
                          <a:ea typeface="+mn-ea"/>
                          <a:cs typeface="+mn-cs"/>
                        </a:rPr>
                        <a:t>R0071</a:t>
                      </a:r>
                    </a:p>
                  </a:txBody>
                  <a:tcPr>
                    <a:solidFill>
                      <a:schemeClr val="accent5">
                        <a:lumMod val="40000"/>
                        <a:lumOff val="60000"/>
                      </a:schemeClr>
                    </a:solidFill>
                  </a:tcPr>
                </a:tc>
                <a:tc>
                  <a:txBody>
                    <a:bodyPr/>
                    <a:lstStyle/>
                    <a:p>
                      <a:r>
                        <a:rPr lang="en-US" sz="1000" kern="1200" dirty="0">
                          <a:solidFill>
                            <a:srgbClr val="000000"/>
                          </a:solidFill>
                          <a:latin typeface="+mn-lt"/>
                          <a:ea typeface="+mn-ea"/>
                          <a:cs typeface="+mn-cs"/>
                        </a:rPr>
                        <a:t>DCC access to EES and GES</a:t>
                      </a:r>
                      <a:endParaRPr lang="en-GB" sz="1000" kern="1200" dirty="0">
                        <a:solidFill>
                          <a:srgbClr val="000000"/>
                        </a:solidFill>
                        <a:latin typeface="+mn-lt"/>
                        <a:ea typeface="+mn-ea"/>
                        <a:cs typeface="+mn-cs"/>
                      </a:endParaRP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N/A </a:t>
                      </a:r>
                    </a:p>
                  </a:txBody>
                  <a:tcPr>
                    <a:solidFill>
                      <a:schemeClr val="accent5">
                        <a:lumMod val="40000"/>
                        <a:lumOff val="6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DCC</a:t>
                      </a:r>
                    </a:p>
                  </a:txBody>
                  <a:tcPr>
                    <a:solidFill>
                      <a:schemeClr val="accent5">
                        <a:lumMod val="40000"/>
                        <a:lumOff val="60000"/>
                      </a:schemeClr>
                    </a:solidFill>
                  </a:tcPr>
                </a:tc>
                <a:tc>
                  <a:txBody>
                    <a:bodyPr/>
                    <a:lstStyle/>
                    <a:p>
                      <a:pPr marL="0" algn="l" defTabSz="914400" rtl="0" eaLnBrk="1" latinLnBrk="0" hangingPunct="1"/>
                      <a:r>
                        <a:rPr lang="en-GB" sz="1000" b="0" i="0" kern="1200" dirty="0">
                          <a:solidFill>
                            <a:srgbClr val="000000"/>
                          </a:solidFill>
                          <a:effectLst/>
                          <a:latin typeface="+mn-lt"/>
                          <a:ea typeface="+mn-ea"/>
                          <a:cs typeface="+mn-cs"/>
                        </a:rPr>
                        <a:t>GES</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Initial Assessment</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03/08/2023 – DIA expected</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TBC</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Medium</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5">
                        <a:lumMod val="40000"/>
                        <a:lumOff val="60000"/>
                      </a:schemeClr>
                    </a:solidFill>
                  </a:tcPr>
                </a:tc>
                <a:extLst>
                  <a:ext uri="{0D108BD9-81ED-4DB2-BD59-A6C34878D82A}">
                    <a16:rowId xmlns:a16="http://schemas.microsoft.com/office/drawing/2014/main" val="1732339598"/>
                  </a:ext>
                </a:extLst>
              </a:tr>
              <a:tr h="562344">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As the CSS Provider and Switching Operator, DCC have requested access to GES in order to help resolve Service Now tickets. This Change seeks to </a:t>
                      </a:r>
                      <a:r>
                        <a:rPr lang="en-US" sz="1000" kern="1200" dirty="0">
                          <a:solidFill>
                            <a:srgbClr val="000000"/>
                          </a:solidFill>
                          <a:latin typeface="+mn-lt"/>
                          <a:ea typeface="+mn-ea"/>
                          <a:cs typeface="+mn-cs"/>
                        </a:rPr>
                        <a:t>introduce a new Enquiry Service User Category to the Data Access Schedule and to reflect the required data item access in the Data Access Matrices. We are currently in early engagement with our Service Provider and the DCC to work through the scenarios that are impacting them to find the best resolution and required data items. </a:t>
                      </a:r>
                    </a:p>
                  </a:txBody>
                  <a:tcPr>
                    <a:solidFill>
                      <a:schemeClr val="accent5">
                        <a:lumMod val="40000"/>
                        <a:lumOff val="60000"/>
                      </a:schemeClr>
                    </a:solidFill>
                  </a:tcPr>
                </a:tc>
                <a:tc hMerge="1">
                  <a:txBody>
                    <a:bodyPr/>
                    <a:lstStyle/>
                    <a:p>
                      <a:endParaRPr lang="en-GB" sz="1000" kern="1200" dirty="0">
                        <a:solidFill>
                          <a:srgbClr val="00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pPr marL="0" algn="l" defTabSz="914400" rtl="0" eaLnBrk="1" latinLnBrk="0" hangingPunct="1"/>
                      <a:endParaRPr lang="en-GB" sz="1000" b="0" i="0" kern="1200">
                        <a:solidFill>
                          <a:srgbClr val="000000"/>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sz="1000" kern="1200" dirty="0">
                        <a:solidFill>
                          <a:srgbClr val="FF0000"/>
                        </a:solidFill>
                        <a:latin typeface="+mn-lt"/>
                        <a:ea typeface="+mn-ea"/>
                        <a:cs typeface="+mn-cs"/>
                      </a:endParaRPr>
                    </a:p>
                  </a:txBody>
                  <a:tcPr/>
                </a:tc>
                <a:tc hMerge="1">
                  <a:txBody>
                    <a:bodyPr/>
                    <a:lstStyle/>
                    <a:p>
                      <a:endParaRPr lang="en-GB" sz="1000" kern="1200" dirty="0">
                        <a:solidFill>
                          <a:srgbClr val="000000"/>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2886766871"/>
                  </a:ext>
                </a:extLst>
              </a:tr>
            </a:tbl>
          </a:graphicData>
        </a:graphic>
      </p:graphicFrame>
      <p:sp>
        <p:nvSpPr>
          <p:cNvPr id="16" name="TextBox 15">
            <a:extLst>
              <a:ext uri="{FF2B5EF4-FFF2-40B4-BE49-F238E27FC236}">
                <a16:creationId xmlns:a16="http://schemas.microsoft.com/office/drawing/2014/main" id="{0CD6CE24-004D-4E99-9D6D-DA6B385D2D4E}"/>
              </a:ext>
            </a:extLst>
          </p:cNvPr>
          <p:cNvSpPr txBox="1"/>
          <p:nvPr/>
        </p:nvSpPr>
        <p:spPr>
          <a:xfrm>
            <a:off x="3496170" y="110747"/>
            <a:ext cx="2151657" cy="400110"/>
          </a:xfrm>
          <a:prstGeom prst="rect">
            <a:avLst/>
          </a:prstGeom>
          <a:noFill/>
        </p:spPr>
        <p:txBody>
          <a:bodyPr wrap="square">
            <a:spAutoFit/>
          </a:bodyPr>
          <a:lstStyle/>
          <a:p>
            <a:r>
              <a:rPr lang="en-GB" sz="2000" b="1" dirty="0">
                <a:solidFill>
                  <a:srgbClr val="3E5AA8"/>
                </a:solidFill>
                <a:ea typeface="+mj-ea"/>
                <a:cs typeface="Arial" panose="020B0604020202020204" pitchFamily="34" charset="0"/>
              </a:rPr>
              <a:t>REC IA Demand</a:t>
            </a:r>
          </a:p>
        </p:txBody>
      </p:sp>
      <p:grpSp>
        <p:nvGrpSpPr>
          <p:cNvPr id="14" name="Group 13">
            <a:extLst>
              <a:ext uri="{FF2B5EF4-FFF2-40B4-BE49-F238E27FC236}">
                <a16:creationId xmlns:a16="http://schemas.microsoft.com/office/drawing/2014/main" id="{F1711152-F4E2-D30B-4EE8-0C3073843F46}"/>
              </a:ext>
            </a:extLst>
          </p:cNvPr>
          <p:cNvGrpSpPr/>
          <p:nvPr/>
        </p:nvGrpSpPr>
        <p:grpSpPr>
          <a:xfrm>
            <a:off x="111420" y="4515965"/>
            <a:ext cx="4820619" cy="451469"/>
            <a:chOff x="111420" y="4357022"/>
            <a:chExt cx="4820619" cy="475676"/>
          </a:xfrm>
        </p:grpSpPr>
        <p:grpSp>
          <p:nvGrpSpPr>
            <p:cNvPr id="15" name="Group 14">
              <a:extLst>
                <a:ext uri="{FF2B5EF4-FFF2-40B4-BE49-F238E27FC236}">
                  <a16:creationId xmlns:a16="http://schemas.microsoft.com/office/drawing/2014/main" id="{BC21B8CF-35AB-570D-2478-EC6BE6D44CF3}"/>
                </a:ext>
              </a:extLst>
            </p:cNvPr>
            <p:cNvGrpSpPr/>
            <p:nvPr/>
          </p:nvGrpSpPr>
          <p:grpSpPr>
            <a:xfrm>
              <a:off x="111420" y="4357022"/>
              <a:ext cx="3450505" cy="475676"/>
              <a:chOff x="188250" y="4480964"/>
              <a:chExt cx="3450505" cy="475676"/>
            </a:xfrm>
          </p:grpSpPr>
          <p:grpSp>
            <p:nvGrpSpPr>
              <p:cNvPr id="19" name="Group 18">
                <a:extLst>
                  <a:ext uri="{FF2B5EF4-FFF2-40B4-BE49-F238E27FC236}">
                    <a16:creationId xmlns:a16="http://schemas.microsoft.com/office/drawing/2014/main" id="{A9DE3980-3937-372D-A7C4-92077E27F93E}"/>
                  </a:ext>
                </a:extLst>
              </p:cNvPr>
              <p:cNvGrpSpPr/>
              <p:nvPr/>
            </p:nvGrpSpPr>
            <p:grpSpPr>
              <a:xfrm>
                <a:off x="188250" y="4480964"/>
                <a:ext cx="2377134" cy="475676"/>
                <a:chOff x="66502" y="4450261"/>
                <a:chExt cx="2377134" cy="475676"/>
              </a:xfrm>
            </p:grpSpPr>
            <p:grpSp>
              <p:nvGrpSpPr>
                <p:cNvPr id="22" name="Group 21">
                  <a:extLst>
                    <a:ext uri="{FF2B5EF4-FFF2-40B4-BE49-F238E27FC236}">
                      <a16:creationId xmlns:a16="http://schemas.microsoft.com/office/drawing/2014/main" id="{F0390E8D-14E2-5B5C-8E9B-B355EEE34E69}"/>
                    </a:ext>
                  </a:extLst>
                </p:cNvPr>
                <p:cNvGrpSpPr/>
                <p:nvPr/>
              </p:nvGrpSpPr>
              <p:grpSpPr>
                <a:xfrm>
                  <a:off x="66502" y="4450261"/>
                  <a:ext cx="1577167" cy="475676"/>
                  <a:chOff x="0" y="4426024"/>
                  <a:chExt cx="1577167" cy="475676"/>
                </a:xfrm>
              </p:grpSpPr>
              <p:grpSp>
                <p:nvGrpSpPr>
                  <p:cNvPr id="25" name="Group 24">
                    <a:extLst>
                      <a:ext uri="{FF2B5EF4-FFF2-40B4-BE49-F238E27FC236}">
                        <a16:creationId xmlns:a16="http://schemas.microsoft.com/office/drawing/2014/main" id="{9C4409F3-A15B-B151-2DBD-B1A87E4F6D42}"/>
                      </a:ext>
                    </a:extLst>
                  </p:cNvPr>
                  <p:cNvGrpSpPr/>
                  <p:nvPr/>
                </p:nvGrpSpPr>
                <p:grpSpPr>
                  <a:xfrm>
                    <a:off x="0" y="4650688"/>
                    <a:ext cx="1577167" cy="251012"/>
                    <a:chOff x="233082" y="4628585"/>
                    <a:chExt cx="1577167" cy="251012"/>
                  </a:xfrm>
                </p:grpSpPr>
                <p:sp>
                  <p:nvSpPr>
                    <p:cNvPr id="27" name="Rectangle 26">
                      <a:extLst>
                        <a:ext uri="{FF2B5EF4-FFF2-40B4-BE49-F238E27FC236}">
                          <a16:creationId xmlns:a16="http://schemas.microsoft.com/office/drawing/2014/main" id="{4A1850BD-CD55-E8D8-E9C4-2699ACA5332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A341872-3AA2-9282-0487-633A76250E58}"/>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6" name="TextBox 25">
                    <a:extLst>
                      <a:ext uri="{FF2B5EF4-FFF2-40B4-BE49-F238E27FC236}">
                        <a16:creationId xmlns:a16="http://schemas.microsoft.com/office/drawing/2014/main" id="{1B8EB8BA-4A7C-0BCA-BF90-6B9D676E8490}"/>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3" name="Rectangle 22">
                  <a:extLst>
                    <a:ext uri="{FF2B5EF4-FFF2-40B4-BE49-F238E27FC236}">
                      <a16:creationId xmlns:a16="http://schemas.microsoft.com/office/drawing/2014/main" id="{204577A9-65AC-5774-802D-A27B1F622D9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5393563-EC7F-EFE0-FDF5-EE233E3571C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20" name="Rectangle 19">
                <a:extLst>
                  <a:ext uri="{FF2B5EF4-FFF2-40B4-BE49-F238E27FC236}">
                    <a16:creationId xmlns:a16="http://schemas.microsoft.com/office/drawing/2014/main" id="{A3A3EC7B-FD6B-AE90-5174-3DE590560CC8}"/>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E506FE21-0BED-87F8-1DA6-868D219943F0}"/>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7" name="Rectangle 16">
              <a:extLst>
                <a:ext uri="{FF2B5EF4-FFF2-40B4-BE49-F238E27FC236}">
                  <a16:creationId xmlns:a16="http://schemas.microsoft.com/office/drawing/2014/main" id="{90B40E0D-B32F-C235-DAFF-2ABD9CEA3675}"/>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9A5B1F6-1E09-1706-5160-34295B6EDFB7}"/>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394815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627534"/>
          <a:ext cx="8921160" cy="1690746"/>
        </p:xfrm>
        <a:graphic>
          <a:graphicData uri="http://schemas.openxmlformats.org/drawingml/2006/table">
            <a:tbl>
              <a:tblPr firstRow="1" bandRow="1">
                <a:tableStyleId>{5C22544A-7EE6-4342-B048-85BDC9FD1C3A}</a:tableStyleId>
              </a:tblPr>
              <a:tblGrid>
                <a:gridCol w="716165">
                  <a:extLst>
                    <a:ext uri="{9D8B030D-6E8A-4147-A177-3AD203B41FA5}">
                      <a16:colId xmlns:a16="http://schemas.microsoft.com/office/drawing/2014/main" val="4027058344"/>
                    </a:ext>
                  </a:extLst>
                </a:gridCol>
                <a:gridCol w="1408470">
                  <a:extLst>
                    <a:ext uri="{9D8B030D-6E8A-4147-A177-3AD203B41FA5}">
                      <a16:colId xmlns:a16="http://schemas.microsoft.com/office/drawing/2014/main" val="505693301"/>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7">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45735">
                  <a:extLst>
                    <a:ext uri="{9D8B030D-6E8A-4147-A177-3AD203B41FA5}">
                      <a16:colId xmlns:a16="http://schemas.microsoft.com/office/drawing/2014/main" val="2058559583"/>
                    </a:ext>
                  </a:extLst>
                </a:gridCol>
                <a:gridCol w="624250">
                  <a:extLst>
                    <a:ext uri="{9D8B030D-6E8A-4147-A177-3AD203B41FA5}">
                      <a16:colId xmlns:a16="http://schemas.microsoft.com/office/drawing/2014/main" val="1065136424"/>
                    </a:ext>
                  </a:extLst>
                </a:gridCol>
                <a:gridCol w="884002">
                  <a:extLst>
                    <a:ext uri="{9D8B030D-6E8A-4147-A177-3AD203B41FA5}">
                      <a16:colId xmlns:a16="http://schemas.microsoft.com/office/drawing/2014/main" val="195784657"/>
                    </a:ext>
                  </a:extLst>
                </a:gridCol>
              </a:tblGrid>
              <a:tr h="406137">
                <a:tc>
                  <a:txBody>
                    <a:bodyPr/>
                    <a:lstStyle/>
                    <a:p>
                      <a:pPr algn="ctr"/>
                      <a:r>
                        <a:rPr lang="en-GB" sz="1000" dirty="0"/>
                        <a:t>Title </a:t>
                      </a:r>
                    </a:p>
                  </a:txBody>
                  <a:tcPr>
                    <a:solidFill>
                      <a:srgbClr val="3E5AA8"/>
                    </a:solidFill>
                  </a:tcPr>
                </a:tc>
                <a:tc>
                  <a:txBody>
                    <a:bodyPr/>
                    <a:lstStyle/>
                    <a:p>
                      <a:pPr algn="ctr"/>
                      <a:r>
                        <a:rPr lang="en-GB" sz="1000"/>
                        <a:t>Description</a:t>
                      </a:r>
                      <a:endParaRPr lang="en-GB" sz="1000" dirty="0"/>
                    </a:p>
                  </a:txBody>
                  <a:tcPr>
                    <a:solidFill>
                      <a:srgbClr val="3E5AA8"/>
                    </a:solidFill>
                  </a:tcPr>
                </a:tc>
                <a:tc>
                  <a:txBody>
                    <a:bodyPr/>
                    <a:lstStyle/>
                    <a:p>
                      <a:pPr algn="ctr"/>
                      <a:r>
                        <a:rPr lang="en-GB" sz="1000"/>
                        <a:t>XRN</a:t>
                      </a:r>
                    </a:p>
                  </a:txBody>
                  <a:tcPr>
                    <a:solidFill>
                      <a:srgbClr val="3E5AA8"/>
                    </a:solidFill>
                  </a:tcPr>
                </a:tc>
                <a:tc>
                  <a:txBody>
                    <a:bodyPr/>
                    <a:lstStyle/>
                    <a:p>
                      <a:pPr algn="ctr"/>
                      <a:r>
                        <a:rPr lang="en-GB" sz="1000" dirty="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Attachments</a:t>
                      </a:r>
                    </a:p>
                  </a:txBody>
                  <a:tcPr>
                    <a:solidFill>
                      <a:srgbClr val="3E5AA8"/>
                    </a:solidFill>
                  </a:tcPr>
                </a:tc>
                <a:extLst>
                  <a:ext uri="{0D108BD9-81ED-4DB2-BD59-A6C34878D82A}">
                    <a16:rowId xmlns:a16="http://schemas.microsoft.com/office/drawing/2014/main" val="135677372"/>
                  </a:ext>
                </a:extLst>
              </a:tr>
              <a:tr h="636170">
                <a:tc>
                  <a:txBody>
                    <a:bodyPr/>
                    <a:lstStyle/>
                    <a:p>
                      <a:pPr marL="0" algn="l" defTabSz="914400" rtl="0" eaLnBrk="1" latinLnBrk="0" hangingPunct="1"/>
                      <a:r>
                        <a:rPr lang="en-GB" sz="1000" kern="1200" dirty="0">
                          <a:solidFill>
                            <a:srgbClr val="3E5AA8"/>
                          </a:solidFill>
                          <a:latin typeface="+mn-lt"/>
                          <a:ea typeface="+mn-ea"/>
                          <a:cs typeface="+mn-cs"/>
                          <a:hlinkClick r:id="rId3">
                            <a:extLst>
                              <a:ext uri="{A12FA001-AC4F-418D-AE19-62706E023703}">
                                <ahyp:hlinkClr xmlns:ahyp="http://schemas.microsoft.com/office/drawing/2018/hyperlinkcolor" val="tx"/>
                              </a:ext>
                            </a:extLst>
                          </a:hlinkClick>
                        </a:rPr>
                        <a:t>R0110</a:t>
                      </a:r>
                      <a:endParaRPr lang="en-GB" sz="1000" kern="1200" dirty="0">
                        <a:solidFill>
                          <a:srgbClr val="3E5AA8"/>
                        </a:solidFill>
                        <a:latin typeface="+mn-lt"/>
                        <a:ea typeface="+mn-ea"/>
                        <a:cs typeface="+mn-cs"/>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A review of Supplier access to data on GES</a:t>
                      </a:r>
                      <a:endParaRPr lang="en-GB" sz="1000" kern="1200" dirty="0">
                        <a:solidFill>
                          <a:srgbClr val="000000"/>
                        </a:solidFill>
                        <a:latin typeface="+mn-lt"/>
                        <a:ea typeface="+mn-ea"/>
                        <a:cs typeface="+mn-cs"/>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N/A</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00000"/>
                          </a:solidFill>
                          <a:effectLst/>
                          <a:latin typeface="+mn-lt"/>
                          <a:ea typeface="+mn-ea"/>
                          <a:cs typeface="+mn-cs"/>
                        </a:rPr>
                        <a:t>Scottish Power</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5">
                        <a:lumMod val="40000"/>
                        <a:lumOff val="60000"/>
                      </a:schemeClr>
                    </a:solidFill>
                  </a:tcPr>
                </a:tc>
                <a:tc>
                  <a:txBody>
                    <a:bodyPr/>
                    <a:lstStyle/>
                    <a:p>
                      <a:r>
                        <a:rPr lang="en-GB" sz="1000" b="0" kern="1200" dirty="0">
                          <a:solidFill>
                            <a:srgbClr val="000000"/>
                          </a:solidFill>
                          <a:latin typeface="+mn-lt"/>
                          <a:ea typeface="+mn-ea"/>
                          <a:cs typeface="+mn-cs"/>
                        </a:rPr>
                        <a:t>GES</a:t>
                      </a: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000000"/>
                          </a:solidFill>
                          <a:latin typeface="+mn-lt"/>
                          <a:ea typeface="+mn-ea"/>
                          <a:cs typeface="+mn-cs"/>
                        </a:rPr>
                        <a:t>Initial Assessment</a:t>
                      </a:r>
                    </a:p>
                  </a:txBody>
                  <a:tcPr>
                    <a:solidFill>
                      <a:schemeClr val="accent5">
                        <a:lumMod val="40000"/>
                        <a:lumOff val="60000"/>
                      </a:schemeClr>
                    </a:solidFill>
                  </a:tcPr>
                </a:tc>
                <a:tc>
                  <a:txBody>
                    <a:bodyPr/>
                    <a:lstStyle/>
                    <a:p>
                      <a:pPr algn="l"/>
                      <a:r>
                        <a:rPr lang="en-GB" sz="1000" kern="1200" dirty="0">
                          <a:solidFill>
                            <a:srgbClr val="000000"/>
                          </a:solidFill>
                          <a:latin typeface="+mn-lt"/>
                          <a:ea typeface="+mn-ea"/>
                          <a:cs typeface="+mn-cs"/>
                        </a:rPr>
                        <a:t>03/08/2023 – DIA expected</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TBC</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Medium</a:t>
                      </a:r>
                    </a:p>
                  </a:txBody>
                  <a:tcPr>
                    <a:solidFill>
                      <a:schemeClr val="accent5">
                        <a:lumMod val="40000"/>
                        <a:lumOff val="60000"/>
                      </a:schemeClr>
                    </a:solidFill>
                  </a:tcPr>
                </a:tc>
                <a:tc>
                  <a:txBody>
                    <a:bodyPr/>
                    <a:lstStyle/>
                    <a:p>
                      <a:r>
                        <a:rPr lang="en-GB" sz="1000" kern="1200" dirty="0">
                          <a:solidFill>
                            <a:srgbClr val="000000"/>
                          </a:solidFill>
                          <a:latin typeface="+mn-lt"/>
                          <a:ea typeface="+mn-ea"/>
                          <a:cs typeface="+mn-cs"/>
                        </a:rPr>
                        <a:t>N/A</a:t>
                      </a:r>
                    </a:p>
                  </a:txBody>
                  <a:tcPr>
                    <a:solidFill>
                      <a:schemeClr val="accent5">
                        <a:lumMod val="40000"/>
                        <a:lumOff val="60000"/>
                      </a:schemeClr>
                    </a:solidFill>
                  </a:tcPr>
                </a:tc>
                <a:extLst>
                  <a:ext uri="{0D108BD9-81ED-4DB2-BD59-A6C34878D82A}">
                    <a16:rowId xmlns:a16="http://schemas.microsoft.com/office/drawing/2014/main" val="4164702590"/>
                  </a:ext>
                </a:extLst>
              </a:tr>
              <a:tr h="648439">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This Change was raised in order to review the data items that can currently be viewed by Supplier in the Gas Enquiry Service. Scottish Power have come across some issues internally as they don’t currently have access to some items in the Shipper portfolio. We have been assessing the data items that have been requested in the DAM and are working towards the DIA stage of the process.</a:t>
                      </a:r>
                    </a:p>
                  </a:txBody>
                  <a:tcPr>
                    <a:solidFill>
                      <a:schemeClr val="accent5">
                        <a:lumMod val="40000"/>
                        <a:lumOff val="6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dirty="0">
                        <a:solidFill>
                          <a:schemeClr val="dk1"/>
                        </a:solidFill>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1975523"/>
                  </a:ext>
                </a:extLst>
              </a:tr>
            </a:tbl>
          </a:graphicData>
        </a:graphic>
      </p:graphicFrame>
      <p:sp>
        <p:nvSpPr>
          <p:cNvPr id="16" name="TextBox 15">
            <a:extLst>
              <a:ext uri="{FF2B5EF4-FFF2-40B4-BE49-F238E27FC236}">
                <a16:creationId xmlns:a16="http://schemas.microsoft.com/office/drawing/2014/main" id="{0CD6CE24-004D-4E99-9D6D-DA6B385D2D4E}"/>
              </a:ext>
            </a:extLst>
          </p:cNvPr>
          <p:cNvSpPr txBox="1"/>
          <p:nvPr/>
        </p:nvSpPr>
        <p:spPr>
          <a:xfrm>
            <a:off x="3496171" y="203796"/>
            <a:ext cx="2151657" cy="400110"/>
          </a:xfrm>
          <a:prstGeom prst="rect">
            <a:avLst/>
          </a:prstGeom>
          <a:noFill/>
        </p:spPr>
        <p:txBody>
          <a:bodyPr wrap="square">
            <a:spAutoFit/>
          </a:bodyPr>
          <a:lstStyle/>
          <a:p>
            <a:r>
              <a:rPr lang="en-GB" sz="2000" b="1" dirty="0">
                <a:solidFill>
                  <a:srgbClr val="3E5AA8"/>
                </a:solidFill>
                <a:ea typeface="+mj-ea"/>
                <a:cs typeface="Arial" panose="020B0604020202020204" pitchFamily="34" charset="0"/>
              </a:rPr>
              <a:t>REC IA Demand</a:t>
            </a:r>
          </a:p>
        </p:txBody>
      </p:sp>
      <p:grpSp>
        <p:nvGrpSpPr>
          <p:cNvPr id="14" name="Group 13">
            <a:extLst>
              <a:ext uri="{FF2B5EF4-FFF2-40B4-BE49-F238E27FC236}">
                <a16:creationId xmlns:a16="http://schemas.microsoft.com/office/drawing/2014/main" id="{F1711152-F4E2-D30B-4EE8-0C3073843F46}"/>
              </a:ext>
            </a:extLst>
          </p:cNvPr>
          <p:cNvGrpSpPr/>
          <p:nvPr/>
        </p:nvGrpSpPr>
        <p:grpSpPr>
          <a:xfrm>
            <a:off x="111420" y="4515965"/>
            <a:ext cx="4820619" cy="451469"/>
            <a:chOff x="111420" y="4357022"/>
            <a:chExt cx="4820619" cy="475676"/>
          </a:xfrm>
        </p:grpSpPr>
        <p:grpSp>
          <p:nvGrpSpPr>
            <p:cNvPr id="15" name="Group 14">
              <a:extLst>
                <a:ext uri="{FF2B5EF4-FFF2-40B4-BE49-F238E27FC236}">
                  <a16:creationId xmlns:a16="http://schemas.microsoft.com/office/drawing/2014/main" id="{BC21B8CF-35AB-570D-2478-EC6BE6D44CF3}"/>
                </a:ext>
              </a:extLst>
            </p:cNvPr>
            <p:cNvGrpSpPr/>
            <p:nvPr/>
          </p:nvGrpSpPr>
          <p:grpSpPr>
            <a:xfrm>
              <a:off x="111420" y="4357022"/>
              <a:ext cx="3450505" cy="475676"/>
              <a:chOff x="188250" y="4480964"/>
              <a:chExt cx="3450505" cy="475676"/>
            </a:xfrm>
          </p:grpSpPr>
          <p:grpSp>
            <p:nvGrpSpPr>
              <p:cNvPr id="19" name="Group 18">
                <a:extLst>
                  <a:ext uri="{FF2B5EF4-FFF2-40B4-BE49-F238E27FC236}">
                    <a16:creationId xmlns:a16="http://schemas.microsoft.com/office/drawing/2014/main" id="{A9DE3980-3937-372D-A7C4-92077E27F93E}"/>
                  </a:ext>
                </a:extLst>
              </p:cNvPr>
              <p:cNvGrpSpPr/>
              <p:nvPr/>
            </p:nvGrpSpPr>
            <p:grpSpPr>
              <a:xfrm>
                <a:off x="188250" y="4480964"/>
                <a:ext cx="2377134" cy="475676"/>
                <a:chOff x="66502" y="4450261"/>
                <a:chExt cx="2377134" cy="475676"/>
              </a:xfrm>
            </p:grpSpPr>
            <p:grpSp>
              <p:nvGrpSpPr>
                <p:cNvPr id="22" name="Group 21">
                  <a:extLst>
                    <a:ext uri="{FF2B5EF4-FFF2-40B4-BE49-F238E27FC236}">
                      <a16:creationId xmlns:a16="http://schemas.microsoft.com/office/drawing/2014/main" id="{F0390E8D-14E2-5B5C-8E9B-B355EEE34E69}"/>
                    </a:ext>
                  </a:extLst>
                </p:cNvPr>
                <p:cNvGrpSpPr/>
                <p:nvPr/>
              </p:nvGrpSpPr>
              <p:grpSpPr>
                <a:xfrm>
                  <a:off x="66502" y="4450261"/>
                  <a:ext cx="1577167" cy="475676"/>
                  <a:chOff x="0" y="4426024"/>
                  <a:chExt cx="1577167" cy="475676"/>
                </a:xfrm>
              </p:grpSpPr>
              <p:grpSp>
                <p:nvGrpSpPr>
                  <p:cNvPr id="25" name="Group 24">
                    <a:extLst>
                      <a:ext uri="{FF2B5EF4-FFF2-40B4-BE49-F238E27FC236}">
                        <a16:creationId xmlns:a16="http://schemas.microsoft.com/office/drawing/2014/main" id="{9C4409F3-A15B-B151-2DBD-B1A87E4F6D42}"/>
                      </a:ext>
                    </a:extLst>
                  </p:cNvPr>
                  <p:cNvGrpSpPr/>
                  <p:nvPr/>
                </p:nvGrpSpPr>
                <p:grpSpPr>
                  <a:xfrm>
                    <a:off x="0" y="4650688"/>
                    <a:ext cx="1577167" cy="251012"/>
                    <a:chOff x="233082" y="4628585"/>
                    <a:chExt cx="1577167" cy="251012"/>
                  </a:xfrm>
                </p:grpSpPr>
                <p:sp>
                  <p:nvSpPr>
                    <p:cNvPr id="27" name="Rectangle 26">
                      <a:extLst>
                        <a:ext uri="{FF2B5EF4-FFF2-40B4-BE49-F238E27FC236}">
                          <a16:creationId xmlns:a16="http://schemas.microsoft.com/office/drawing/2014/main" id="{4A1850BD-CD55-E8D8-E9C4-2699ACA5332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A341872-3AA2-9282-0487-633A76250E58}"/>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6" name="TextBox 25">
                    <a:extLst>
                      <a:ext uri="{FF2B5EF4-FFF2-40B4-BE49-F238E27FC236}">
                        <a16:creationId xmlns:a16="http://schemas.microsoft.com/office/drawing/2014/main" id="{1B8EB8BA-4A7C-0BCA-BF90-6B9D676E8490}"/>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3" name="Rectangle 22">
                  <a:extLst>
                    <a:ext uri="{FF2B5EF4-FFF2-40B4-BE49-F238E27FC236}">
                      <a16:creationId xmlns:a16="http://schemas.microsoft.com/office/drawing/2014/main" id="{204577A9-65AC-5774-802D-A27B1F622D91}"/>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5393563-EC7F-EFE0-FDF5-EE233E3571CD}"/>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20" name="Rectangle 19">
                <a:extLst>
                  <a:ext uri="{FF2B5EF4-FFF2-40B4-BE49-F238E27FC236}">
                    <a16:creationId xmlns:a16="http://schemas.microsoft.com/office/drawing/2014/main" id="{A3A3EC7B-FD6B-AE90-5174-3DE590560CC8}"/>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E506FE21-0BED-87F8-1DA6-868D219943F0}"/>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7" name="Rectangle 16">
              <a:extLst>
                <a:ext uri="{FF2B5EF4-FFF2-40B4-BE49-F238E27FC236}">
                  <a16:creationId xmlns:a16="http://schemas.microsoft.com/office/drawing/2014/main" id="{90B40E0D-B32F-C235-DAFF-2ABD9CEA3675}"/>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9A5B1F6-1E09-1706-5160-34295B6EDFB7}"/>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275037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2614735" y="231452"/>
            <a:ext cx="3492574" cy="400110"/>
          </a:xfrm>
          <a:prstGeom prst="rect">
            <a:avLst/>
          </a:prstGeom>
          <a:noFill/>
        </p:spPr>
        <p:txBody>
          <a:bodyPr wrap="square">
            <a:spAutoFit/>
          </a:bodyPr>
          <a:lstStyle/>
          <a:p>
            <a:r>
              <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sz="2000" b="1">
                <a:solidFill>
                  <a:srgbClr val="3E5AA8"/>
                </a:solidFill>
                <a:latin typeface="Arial" panose="020B0604020202020204" pitchFamily="34" charset="0"/>
                <a:ea typeface="+mj-ea"/>
                <a:cs typeface="Arial" panose="020B0604020202020204" pitchFamily="34" charset="0"/>
              </a:rPr>
              <a:t>elated XRN Changes</a:t>
            </a:r>
            <a:endParaRPr lang="en-GB" sz="2000"/>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nvGraphicFramePr>
        <p:xfrm>
          <a:off x="111420" y="930222"/>
          <a:ext cx="8921159" cy="1117650"/>
        </p:xfrm>
        <a:graphic>
          <a:graphicData uri="http://schemas.openxmlformats.org/drawingml/2006/table">
            <a:tbl>
              <a:tblPr firstRow="1" bandRow="1">
                <a:tableStyleId>{5C22544A-7EE6-4342-B048-85BDC9FD1C3A}</a:tableStyleId>
              </a:tblPr>
              <a:tblGrid>
                <a:gridCol w="1887604">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812388">
                  <a:extLst>
                    <a:ext uri="{9D8B030D-6E8A-4147-A177-3AD203B41FA5}">
                      <a16:colId xmlns:a16="http://schemas.microsoft.com/office/drawing/2014/main" val="1331661363"/>
                    </a:ext>
                  </a:extLst>
                </a:gridCol>
                <a:gridCol w="1225466">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416610">
                <a:tc>
                  <a:txBody>
                    <a:bodyPr/>
                    <a:lstStyle/>
                    <a:p>
                      <a:pPr algn="ctr"/>
                      <a:r>
                        <a:rPr lang="en-GB" sz="1000" dirty="0"/>
                        <a:t>Description</a:t>
                      </a:r>
                    </a:p>
                  </a:txBody>
                  <a:tcPr>
                    <a:solidFill>
                      <a:srgbClr val="3E5AA8"/>
                    </a:solidFill>
                  </a:tcPr>
                </a:tc>
                <a:tc>
                  <a:txBody>
                    <a:bodyPr/>
                    <a:lstStyle/>
                    <a:p>
                      <a:pPr algn="ctr"/>
                      <a:r>
                        <a:rPr lang="en-GB" sz="1000"/>
                        <a:t>XRN</a:t>
                      </a:r>
                    </a:p>
                  </a:txBody>
                  <a:tcPr>
                    <a:solidFill>
                      <a:srgbClr val="3E5AA8"/>
                    </a:solidFill>
                  </a:tcPr>
                </a:tc>
                <a:tc>
                  <a:txBody>
                    <a:bodyPr/>
                    <a:lstStyle/>
                    <a:p>
                      <a:pPr algn="ctr"/>
                      <a:r>
                        <a:rPr lang="en-GB" sz="1000"/>
                        <a:t>Proposer</a:t>
                      </a:r>
                    </a:p>
                  </a:txBody>
                  <a:tcPr>
                    <a:solidFill>
                      <a:srgbClr val="3E5AA8"/>
                    </a:solidFill>
                  </a:tcPr>
                </a:tc>
                <a:tc>
                  <a:txBody>
                    <a:bodyPr/>
                    <a:lstStyle/>
                    <a:p>
                      <a:pPr algn="ctr"/>
                      <a:r>
                        <a:rPr lang="en-GB" sz="1000" dirty="0"/>
                        <a:t>Impact/</a:t>
                      </a:r>
                    </a:p>
                    <a:p>
                      <a:pPr algn="ctr"/>
                      <a:r>
                        <a:rPr lang="en-GB" sz="1000" dirty="0"/>
                        <a:t>Funding</a:t>
                      </a:r>
                    </a:p>
                  </a:txBody>
                  <a:tcPr>
                    <a:solidFill>
                      <a:srgbClr val="3E5AA8"/>
                    </a:solidFill>
                  </a:tcPr>
                </a:tc>
                <a:tc>
                  <a:txBody>
                    <a:bodyPr/>
                    <a:lstStyle/>
                    <a:p>
                      <a:pPr algn="ctr"/>
                      <a:r>
                        <a:rPr lang="en-GB" sz="1000" dirty="0"/>
                        <a:t>Status</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Next Action date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Release Type</a:t>
                      </a:r>
                    </a:p>
                  </a:txBody>
                  <a:tcPr>
                    <a:solidFill>
                      <a:srgbClr val="3E5AA8"/>
                    </a:solidFill>
                  </a:tcPr>
                </a:tc>
                <a:tc>
                  <a:txBody>
                    <a:bodyPr/>
                    <a:lstStyle/>
                    <a:p>
                      <a:pPr marL="0" algn="ctr" defTabSz="914400" rtl="0" eaLnBrk="1" latinLnBrk="0" hangingPunct="1"/>
                      <a:r>
                        <a:rPr lang="en-GB" sz="1000" b="1" kern="1200" dirty="0">
                          <a:solidFill>
                            <a:schemeClr val="lt1"/>
                          </a:solidFill>
                          <a:latin typeface="+mn-lt"/>
                          <a:ea typeface="+mn-ea"/>
                          <a:cs typeface="+mn-cs"/>
                        </a:rPr>
                        <a:t>Priority</a:t>
                      </a:r>
                    </a:p>
                  </a:txBody>
                  <a:tcPr>
                    <a:solidFill>
                      <a:srgbClr val="3E5AA8"/>
                    </a:solidFill>
                  </a:tcPr>
                </a:tc>
                <a:extLst>
                  <a:ext uri="{0D108BD9-81ED-4DB2-BD59-A6C34878D82A}">
                    <a16:rowId xmlns:a16="http://schemas.microsoft.com/office/drawing/2014/main" val="135677372"/>
                  </a:ext>
                </a:extLst>
              </a:tr>
              <a:tr h="576845">
                <a:tc>
                  <a:txBody>
                    <a:bodyPr/>
                    <a:lstStyle/>
                    <a:p>
                      <a:pPr marL="0" algn="l" defTabSz="914400" rtl="0" eaLnBrk="1" latinLnBrk="0" hangingPunct="1"/>
                      <a:r>
                        <a:rPr lang="en-US" sz="1000" kern="1200" dirty="0">
                          <a:solidFill>
                            <a:srgbClr val="000000"/>
                          </a:solidFill>
                          <a:latin typeface="+mn-lt"/>
                          <a:ea typeface="+mn-ea"/>
                          <a:cs typeface="+mn-cs"/>
                        </a:rPr>
                        <a:t>Resolution of Address Interactions between DCC and CDSP</a:t>
                      </a:r>
                      <a:endParaRPr lang="en-GB" sz="1000" kern="1200" dirty="0">
                        <a:solidFill>
                          <a:srgbClr val="000000"/>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E5AA8"/>
                          </a:solidFill>
                          <a:effectLst/>
                          <a:uLnTx/>
                          <a:uFillTx/>
                          <a:latin typeface="+mn-lt"/>
                          <a:ea typeface="+mn-ea"/>
                          <a:cs typeface="+mn-cs"/>
                          <a:hlinkClick r:id="rId3">
                            <a:extLst>
                              <a:ext uri="{A12FA001-AC4F-418D-AE19-62706E023703}">
                                <ahyp:hlinkClr xmlns:ahyp="http://schemas.microsoft.com/office/drawing/2018/hyperlinkcolor" val="tx"/>
                              </a:ext>
                            </a:extLst>
                          </a:hlinkClick>
                        </a:rPr>
                        <a:t>XRN 5546</a:t>
                      </a:r>
                      <a:endParaRPr kumimoji="0" lang="en-GB" sz="1000" b="0" i="0" u="none" strike="noStrike" kern="1200" cap="none" spc="0" normalizeH="0" baseline="0" noProof="0" dirty="0">
                        <a:ln>
                          <a:noFill/>
                        </a:ln>
                        <a:solidFill>
                          <a:srgbClr val="3E5AA8"/>
                        </a:solidFill>
                        <a:effectLst/>
                        <a:uLnTx/>
                        <a:uFillTx/>
                        <a:latin typeface="+mn-lt"/>
                        <a:ea typeface="+mn-ea"/>
                        <a:cs typeface="+mn-cs"/>
                      </a:endParaRPr>
                    </a:p>
                  </a:txBody>
                  <a:tcPr>
                    <a:solidFill>
                      <a:schemeClr val="accent3">
                        <a:lumMod val="20000"/>
                        <a:lumOff val="80000"/>
                      </a:schemeClr>
                    </a:solidFill>
                  </a:tcPr>
                </a:tc>
                <a:tc>
                  <a:txBody>
                    <a:bodyPr/>
                    <a:lstStyle/>
                    <a:p>
                      <a:r>
                        <a:rPr lang="en-US" sz="1000" b="0" kern="1200" dirty="0">
                          <a:solidFill>
                            <a:srgbClr val="000000"/>
                          </a:solidFill>
                          <a:latin typeface="+mn-lt"/>
                          <a:ea typeface="+mn-ea"/>
                          <a:cs typeface="+mn-cs"/>
                        </a:rPr>
                        <a:t>Xoserve</a:t>
                      </a:r>
                    </a:p>
                  </a:txBody>
                  <a:tcPr>
                    <a:solidFill>
                      <a:schemeClr val="accent3">
                        <a:lumMod val="20000"/>
                        <a:lumOff val="80000"/>
                      </a:schemeClr>
                    </a:solidFill>
                  </a:tcPr>
                </a:tc>
                <a:tc>
                  <a:txBody>
                    <a:bodyPr/>
                    <a:lstStyle/>
                    <a:p>
                      <a:r>
                        <a:rPr lang="en-GB" sz="1000" b="0" kern="1200" dirty="0">
                          <a:solidFill>
                            <a:srgbClr val="000000"/>
                          </a:solidFill>
                          <a:latin typeface="+mn-lt"/>
                          <a:ea typeface="+mn-ea"/>
                          <a:cs typeface="+mn-cs"/>
                        </a:rPr>
                        <a:t>GRDS</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Under development</a:t>
                      </a:r>
                    </a:p>
                  </a:txBody>
                  <a:tcPr>
                    <a:solidFill>
                      <a:schemeClr val="accent3">
                        <a:lumMod val="20000"/>
                        <a:lumOff val="80000"/>
                      </a:schemeClr>
                    </a:solidFill>
                  </a:tcPr>
                </a:tc>
                <a:tc>
                  <a:txBody>
                    <a:bodyPr/>
                    <a:lstStyle/>
                    <a:p>
                      <a:r>
                        <a:rPr lang="en-GB" sz="1000" kern="1200" dirty="0">
                          <a:solidFill>
                            <a:srgbClr val="000000"/>
                          </a:solidFill>
                          <a:latin typeface="+mn-lt"/>
                          <a:ea typeface="+mn-ea"/>
                          <a:cs typeface="+mn-cs"/>
                        </a:rPr>
                        <a:t>13/09/2023 – Industry meeting. Ongoing investigation and discussion with DNs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TBC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000000"/>
                          </a:solidFill>
                          <a:effectLst/>
                          <a:uLnTx/>
                          <a:uFillTx/>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3792875445"/>
                  </a:ext>
                </a:extLst>
              </a:tr>
            </a:tbl>
          </a:graphicData>
        </a:graphic>
      </p:graphicFrame>
      <p:grpSp>
        <p:nvGrpSpPr>
          <p:cNvPr id="13" name="Group 12">
            <a:extLst>
              <a:ext uri="{FF2B5EF4-FFF2-40B4-BE49-F238E27FC236}">
                <a16:creationId xmlns:a16="http://schemas.microsoft.com/office/drawing/2014/main" id="{AFEF6800-0DCC-D8E2-2AD7-1F82268232F5}"/>
              </a:ext>
            </a:extLst>
          </p:cNvPr>
          <p:cNvGrpSpPr/>
          <p:nvPr/>
        </p:nvGrpSpPr>
        <p:grpSpPr>
          <a:xfrm>
            <a:off x="111420" y="4357022"/>
            <a:ext cx="4820619" cy="475676"/>
            <a:chOff x="111420" y="4357022"/>
            <a:chExt cx="4820619" cy="475676"/>
          </a:xfrm>
        </p:grpSpPr>
        <p:grpSp>
          <p:nvGrpSpPr>
            <p:cNvPr id="14" name="Group 13">
              <a:extLst>
                <a:ext uri="{FF2B5EF4-FFF2-40B4-BE49-F238E27FC236}">
                  <a16:creationId xmlns:a16="http://schemas.microsoft.com/office/drawing/2014/main" id="{2E1D738B-B010-C97C-A7F1-50B29D4BDA92}"/>
                </a:ext>
              </a:extLst>
            </p:cNvPr>
            <p:cNvGrpSpPr/>
            <p:nvPr/>
          </p:nvGrpSpPr>
          <p:grpSpPr>
            <a:xfrm>
              <a:off x="111420" y="4357022"/>
              <a:ext cx="3450505" cy="475676"/>
              <a:chOff x="188250" y="4480964"/>
              <a:chExt cx="3450505" cy="475676"/>
            </a:xfrm>
          </p:grpSpPr>
          <p:grpSp>
            <p:nvGrpSpPr>
              <p:cNvPr id="17" name="Group 16">
                <a:extLst>
                  <a:ext uri="{FF2B5EF4-FFF2-40B4-BE49-F238E27FC236}">
                    <a16:creationId xmlns:a16="http://schemas.microsoft.com/office/drawing/2014/main" id="{FF9B628A-5B4F-0725-B319-0DA6F458CD31}"/>
                  </a:ext>
                </a:extLst>
              </p:cNvPr>
              <p:cNvGrpSpPr/>
              <p:nvPr/>
            </p:nvGrpSpPr>
            <p:grpSpPr>
              <a:xfrm>
                <a:off x="188250" y="4480964"/>
                <a:ext cx="2377134" cy="475676"/>
                <a:chOff x="66502" y="4450261"/>
                <a:chExt cx="2377134" cy="475676"/>
              </a:xfrm>
            </p:grpSpPr>
            <p:grpSp>
              <p:nvGrpSpPr>
                <p:cNvPr id="20" name="Group 19">
                  <a:extLst>
                    <a:ext uri="{FF2B5EF4-FFF2-40B4-BE49-F238E27FC236}">
                      <a16:creationId xmlns:a16="http://schemas.microsoft.com/office/drawing/2014/main" id="{0B853466-775A-2604-102C-07B1034D70F6}"/>
                    </a:ext>
                  </a:extLst>
                </p:cNvPr>
                <p:cNvGrpSpPr/>
                <p:nvPr/>
              </p:nvGrpSpPr>
              <p:grpSpPr>
                <a:xfrm>
                  <a:off x="66502" y="4450261"/>
                  <a:ext cx="1577167" cy="475676"/>
                  <a:chOff x="0" y="4426024"/>
                  <a:chExt cx="1577167" cy="475676"/>
                </a:xfrm>
              </p:grpSpPr>
              <p:grpSp>
                <p:nvGrpSpPr>
                  <p:cNvPr id="25" name="Group 24">
                    <a:extLst>
                      <a:ext uri="{FF2B5EF4-FFF2-40B4-BE49-F238E27FC236}">
                        <a16:creationId xmlns:a16="http://schemas.microsoft.com/office/drawing/2014/main" id="{4A7B633A-4B5F-D09B-6EB2-0257D795E79B}"/>
                      </a:ext>
                    </a:extLst>
                  </p:cNvPr>
                  <p:cNvGrpSpPr/>
                  <p:nvPr/>
                </p:nvGrpSpPr>
                <p:grpSpPr>
                  <a:xfrm>
                    <a:off x="0" y="4650688"/>
                    <a:ext cx="1577167" cy="251012"/>
                    <a:chOff x="233082" y="4628585"/>
                    <a:chExt cx="1577167" cy="251012"/>
                  </a:xfrm>
                </p:grpSpPr>
                <p:sp>
                  <p:nvSpPr>
                    <p:cNvPr id="27" name="Rectangle 26">
                      <a:extLst>
                        <a:ext uri="{FF2B5EF4-FFF2-40B4-BE49-F238E27FC236}">
                          <a16:creationId xmlns:a16="http://schemas.microsoft.com/office/drawing/2014/main" id="{6F005E1B-98DF-0773-DA88-39E548F76331}"/>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6A54C31B-9E86-51FC-6BCA-E2B45A91A255}"/>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26" name="TextBox 25">
                    <a:extLst>
                      <a:ext uri="{FF2B5EF4-FFF2-40B4-BE49-F238E27FC236}">
                        <a16:creationId xmlns:a16="http://schemas.microsoft.com/office/drawing/2014/main" id="{29B4C514-7BA5-0DF9-2A38-CBBE5E746E9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1" name="Rectangle 20">
                  <a:extLst>
                    <a:ext uri="{FF2B5EF4-FFF2-40B4-BE49-F238E27FC236}">
                      <a16:creationId xmlns:a16="http://schemas.microsoft.com/office/drawing/2014/main" id="{402F66A9-99DC-4996-59A9-26F39EDB2C69}"/>
                    </a:ext>
                  </a:extLst>
                </p:cNvPr>
                <p:cNvSpPr/>
                <p:nvPr/>
              </p:nvSpPr>
              <p:spPr>
                <a:xfrm>
                  <a:off x="1468967" y="4674925"/>
                  <a:ext cx="250701" cy="251012"/>
                </a:xfrm>
                <a:prstGeom prst="rect">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EF4D787-9514-2121-8E7B-3C957203F2E2}"/>
                    </a:ext>
                  </a:extLst>
                </p:cNvPr>
                <p:cNvSpPr txBox="1"/>
                <p:nvPr/>
              </p:nvSpPr>
              <p:spPr>
                <a:xfrm>
                  <a:off x="1719668" y="4693017"/>
                  <a:ext cx="723968" cy="215444"/>
                </a:xfrm>
                <a:prstGeom prst="rect">
                  <a:avLst/>
                </a:prstGeom>
                <a:noFill/>
              </p:spPr>
              <p:txBody>
                <a:bodyPr wrap="square" rtlCol="0">
                  <a:spAutoFit/>
                </a:bodyPr>
                <a:lstStyle/>
                <a:p>
                  <a:r>
                    <a:rPr lang="en-GB" sz="800" dirty="0"/>
                    <a:t>Upcoming</a:t>
                  </a:r>
                </a:p>
              </p:txBody>
            </p:sp>
          </p:grpSp>
          <p:sp>
            <p:nvSpPr>
              <p:cNvPr id="18" name="Rectangle 17">
                <a:extLst>
                  <a:ext uri="{FF2B5EF4-FFF2-40B4-BE49-F238E27FC236}">
                    <a16:creationId xmlns:a16="http://schemas.microsoft.com/office/drawing/2014/main" id="{288D5B7F-D468-758B-F0BC-CF20A0AF851E}"/>
                  </a:ext>
                </a:extLst>
              </p:cNvPr>
              <p:cNvSpPr/>
              <p:nvPr/>
            </p:nvSpPr>
            <p:spPr>
              <a:xfrm>
                <a:off x="2614735" y="4705628"/>
                <a:ext cx="250701" cy="251012"/>
              </a:xfrm>
              <a:prstGeom prst="rect">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851FE84-AABD-F234-E5F7-52FCB7EAF7A9}"/>
                  </a:ext>
                </a:extLst>
              </p:cNvPr>
              <p:cNvSpPr txBox="1"/>
              <p:nvPr/>
            </p:nvSpPr>
            <p:spPr>
              <a:xfrm>
                <a:off x="2914787" y="4723412"/>
                <a:ext cx="723968" cy="215444"/>
              </a:xfrm>
              <a:prstGeom prst="rect">
                <a:avLst/>
              </a:prstGeom>
              <a:noFill/>
            </p:spPr>
            <p:txBody>
              <a:bodyPr wrap="square" rtlCol="0">
                <a:spAutoFit/>
              </a:bodyPr>
              <a:lstStyle/>
              <a:p>
                <a:r>
                  <a:rPr lang="en-GB" sz="800" dirty="0"/>
                  <a:t>Monitoring</a:t>
                </a:r>
              </a:p>
            </p:txBody>
          </p:sp>
        </p:grpSp>
        <p:sp>
          <p:nvSpPr>
            <p:cNvPr id="15" name="Rectangle 14">
              <a:extLst>
                <a:ext uri="{FF2B5EF4-FFF2-40B4-BE49-F238E27FC236}">
                  <a16:creationId xmlns:a16="http://schemas.microsoft.com/office/drawing/2014/main" id="{3FADF2C5-F3E9-AF2D-B1CC-A9432BA7E1C2}"/>
                </a:ext>
              </a:extLst>
            </p:cNvPr>
            <p:cNvSpPr/>
            <p:nvPr/>
          </p:nvSpPr>
          <p:spPr>
            <a:xfrm>
              <a:off x="3573555" y="4581686"/>
              <a:ext cx="250701" cy="251012"/>
            </a:xfrm>
            <a:prstGeom prst="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8E33B49-4C74-CBC9-2DEB-F5E521E72B6E}"/>
                </a:ext>
              </a:extLst>
            </p:cNvPr>
            <p:cNvSpPr txBox="1"/>
            <p:nvPr/>
          </p:nvSpPr>
          <p:spPr>
            <a:xfrm>
              <a:off x="3885236" y="4617254"/>
              <a:ext cx="1046803" cy="215444"/>
            </a:xfrm>
            <a:prstGeom prst="rect">
              <a:avLst/>
            </a:prstGeom>
            <a:noFill/>
          </p:spPr>
          <p:txBody>
            <a:bodyPr wrap="square" rtlCol="0">
              <a:spAutoFit/>
            </a:bodyPr>
            <a:lstStyle/>
            <a:p>
              <a:r>
                <a:rPr lang="en-GB" sz="800" dirty="0"/>
                <a:t>Early Engagement</a:t>
              </a:r>
            </a:p>
          </p:txBody>
        </p:sp>
      </p:grpSp>
    </p:spTree>
    <p:extLst>
      <p:ext uri="{BB962C8B-B14F-4D97-AF65-F5344CB8AC3E}">
        <p14:creationId xmlns:p14="http://schemas.microsoft.com/office/powerpoint/2010/main" val="3712717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15748"/>
            <a:ext cx="7187978" cy="439778"/>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483518"/>
          <a:ext cx="8652222" cy="4460098"/>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2402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73098">
                <a:tc>
                  <a:txBody>
                    <a:bodyPr/>
                    <a:lstStyle/>
                    <a:p>
                      <a:r>
                        <a:rPr lang="en-GB" sz="900" kern="1200">
                          <a:solidFill>
                            <a:schemeClr val="dk1"/>
                          </a:solidFill>
                          <a:latin typeface="+mn-lt"/>
                          <a:ea typeface="+mn-ea"/>
                          <a:cs typeface="+mn-cs"/>
                          <a:hlinkClick r:id="rId3"/>
                        </a:rPr>
                        <a:t>R0049</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Intellectual Property Rights and Services Data Main Body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273098">
                <a:tc>
                  <a:txBody>
                    <a:bodyPr/>
                    <a:lstStyle/>
                    <a:p>
                      <a:r>
                        <a:rPr lang="en-GB" sz="900" kern="1200">
                          <a:solidFill>
                            <a:schemeClr val="dk1"/>
                          </a:solidFill>
                          <a:latin typeface="+mn-lt"/>
                          <a:ea typeface="+mn-ea"/>
                          <a:cs typeface="+mn-cs"/>
                          <a:hlinkClick r:id="rId4"/>
                        </a:rPr>
                        <a:t>R0051</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Switch Request Objections (Change of Occupier)</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73098">
                <a:tc>
                  <a:txBody>
                    <a:bodyPr/>
                    <a:lstStyle/>
                    <a:p>
                      <a:r>
                        <a:rPr lang="en-GB" sz="900" kern="1200">
                          <a:solidFill>
                            <a:schemeClr val="dk1"/>
                          </a:solidFill>
                          <a:latin typeface="+mn-lt"/>
                          <a:ea typeface="+mn-ea"/>
                          <a:cs typeface="+mn-cs"/>
                          <a:hlinkClick r:id="rId5"/>
                        </a:rPr>
                        <a:t>R0056</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mn-lt"/>
                        </a:rPr>
                        <a:t>EES/GES additional service request for Housing Ass</a:t>
                      </a:r>
                      <a:r>
                        <a:rPr lang="en-GB" sz="900">
                          <a:solidFill>
                            <a:schemeClr val="tx1"/>
                          </a:solidFill>
                          <a:latin typeface="+mn-lt"/>
                        </a:rPr>
                        <a:t>ociations</a:t>
                      </a:r>
                      <a:r>
                        <a:rPr lang="en-GB" sz="900">
                          <a:latin typeface="+mn-lt"/>
                        </a:rPr>
                        <a:t>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73098">
                <a:tc>
                  <a:txBody>
                    <a:bodyPr/>
                    <a:lstStyle/>
                    <a:p>
                      <a:r>
                        <a:rPr lang="en-GB" sz="900">
                          <a:latin typeface="+mn-lt"/>
                          <a:hlinkClick r:id="rId6"/>
                        </a:rPr>
                        <a:t>R0068</a:t>
                      </a:r>
                      <a:endParaRPr lang="en-GB" sz="900">
                        <a:latin typeface="+mn-lt"/>
                      </a:endParaRPr>
                    </a:p>
                  </a:txBody>
                  <a:tcPr/>
                </a:tc>
                <a:tc>
                  <a:txBody>
                    <a:bodyPr/>
                    <a:lstStyle/>
                    <a:p>
                      <a:r>
                        <a:rPr lang="en-GB" sz="900" b="0" i="0">
                          <a:solidFill>
                            <a:srgbClr val="272833"/>
                          </a:solidFill>
                          <a:effectLst/>
                          <a:latin typeface="+mn-lt"/>
                        </a:rPr>
                        <a:t>REC Data Protection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73098">
                <a:tc>
                  <a:txBody>
                    <a:bodyPr/>
                    <a:lstStyle/>
                    <a:p>
                      <a:r>
                        <a:rPr lang="en-GB" sz="900">
                          <a:latin typeface="+mn-lt"/>
                          <a:hlinkClick r:id="rId7" tooltip="R0069"/>
                        </a:rPr>
                        <a:t>R0069</a:t>
                      </a:r>
                      <a:endParaRPr lang="en-GB" sz="900">
                        <a:latin typeface="+mn-lt"/>
                      </a:endParaRPr>
                    </a:p>
                  </a:txBody>
                  <a:tcPr/>
                </a:tc>
                <a:tc>
                  <a:txBody>
                    <a:bodyPr/>
                    <a:lstStyle/>
                    <a:p>
                      <a:r>
                        <a:rPr lang="en-GB" sz="900" b="0" i="0" kern="1200">
                          <a:solidFill>
                            <a:schemeClr val="dk1"/>
                          </a:solidFill>
                          <a:effectLst/>
                          <a:latin typeface="+mn-lt"/>
                          <a:ea typeface="+mn-ea"/>
                          <a:cs typeface="+mn-cs"/>
                        </a:rPr>
                        <a:t>Amendments to Sample Access Agreement</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73098">
                <a:tc>
                  <a:txBody>
                    <a:bodyPr/>
                    <a:lstStyle/>
                    <a:p>
                      <a:r>
                        <a:rPr lang="en-GB" sz="900" kern="1200">
                          <a:solidFill>
                            <a:schemeClr val="dk1"/>
                          </a:solidFill>
                          <a:latin typeface="+mn-lt"/>
                          <a:ea typeface="+mn-ea"/>
                          <a:cs typeface="+mn-cs"/>
                          <a:hlinkClick r:id="rId8"/>
                        </a:rPr>
                        <a:t>R0071</a:t>
                      </a:r>
                      <a:endParaRPr lang="en-GB" sz="900" kern="1200">
                        <a:solidFill>
                          <a:schemeClr val="dk1"/>
                        </a:solidFill>
                        <a:latin typeface="+mn-lt"/>
                        <a:ea typeface="+mn-ea"/>
                        <a:cs typeface="+mn-cs"/>
                      </a:endParaRPr>
                    </a:p>
                  </a:txBody>
                  <a:tcPr/>
                </a:tc>
                <a:tc>
                  <a:txBody>
                    <a:bodyPr/>
                    <a:lstStyle/>
                    <a:p>
                      <a:r>
                        <a:rPr lang="en-GB" sz="9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237897611"/>
                  </a:ext>
                </a:extLst>
              </a:tr>
              <a:tr h="273098">
                <a:tc>
                  <a:txBody>
                    <a:bodyPr/>
                    <a:lstStyle/>
                    <a:p>
                      <a:r>
                        <a:rPr lang="en-GB" sz="900">
                          <a:latin typeface="+mn-lt"/>
                          <a:hlinkClick r:id="rId9"/>
                        </a:rPr>
                        <a:t>R0075</a:t>
                      </a:r>
                      <a:endParaRPr lang="en-GB" sz="900">
                        <a:latin typeface="+mn-lt"/>
                      </a:endParaRPr>
                    </a:p>
                  </a:txBody>
                  <a:tcPr/>
                </a:tc>
                <a:tc>
                  <a:txBody>
                    <a:bodyPr/>
                    <a:lstStyle/>
                    <a:p>
                      <a:r>
                        <a:rPr lang="en-GB" sz="9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73098">
                <a:tc>
                  <a:txBody>
                    <a:bodyPr/>
                    <a:lstStyle/>
                    <a:p>
                      <a:r>
                        <a:rPr lang="en-GB" sz="900">
                          <a:latin typeface="+mn-lt"/>
                          <a:hlinkClick r:id="rId10"/>
                        </a:rPr>
                        <a:t>R0081</a:t>
                      </a:r>
                      <a:endParaRPr lang="en-GB" sz="900">
                        <a:latin typeface="+mn-lt"/>
                      </a:endParaRPr>
                    </a:p>
                  </a:txBody>
                  <a:tcPr/>
                </a:tc>
                <a:tc>
                  <a:txBody>
                    <a:bodyPr/>
                    <a:lstStyle/>
                    <a:p>
                      <a:r>
                        <a:rPr lang="en-GB" sz="900" kern="1200" dirty="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606947876"/>
                  </a:ext>
                </a:extLst>
              </a:tr>
              <a:tr h="273098">
                <a:tc>
                  <a:txBody>
                    <a:bodyPr/>
                    <a:lstStyle/>
                    <a:p>
                      <a:r>
                        <a:rPr lang="en-GB" sz="900">
                          <a:latin typeface="+mn-lt"/>
                          <a:hlinkClick r:id="rId11"/>
                        </a:rPr>
                        <a:t>R0082</a:t>
                      </a:r>
                      <a:endParaRPr lang="en-GB" sz="900">
                        <a:latin typeface="+mn-lt"/>
                      </a:endParaRPr>
                    </a:p>
                  </a:txBody>
                  <a:tcPr/>
                </a:tc>
                <a:tc>
                  <a:txBody>
                    <a:bodyPr/>
                    <a:lstStyle/>
                    <a:p>
                      <a:r>
                        <a:rPr lang="en-US" sz="900" kern="1200">
                          <a:solidFill>
                            <a:schemeClr val="dk1"/>
                          </a:solidFill>
                          <a:latin typeface="+mn-lt"/>
                          <a:ea typeface="+mn-ea"/>
                          <a:cs typeface="+mn-cs"/>
                        </a:rPr>
                        <a:t>Formalising the Submission of PPMIP Unallocated Transaction Report (UTR) Files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206414">
                <a:tc>
                  <a:txBody>
                    <a:bodyPr/>
                    <a:lstStyle/>
                    <a:p>
                      <a:r>
                        <a:rPr lang="en-GB" sz="900" dirty="0">
                          <a:latin typeface="+mn-lt"/>
                          <a:hlinkClick r:id="rId12"/>
                        </a:rPr>
                        <a:t>R0087</a:t>
                      </a:r>
                      <a:endParaRPr lang="en-GB" sz="900" dirty="0">
                        <a:latin typeface="+mn-lt"/>
                      </a:endParaRPr>
                    </a:p>
                  </a:txBody>
                  <a:tcPr/>
                </a:tc>
                <a:tc>
                  <a:txBody>
                    <a:bodyPr/>
                    <a:lstStyle/>
                    <a:p>
                      <a:r>
                        <a:rPr lang="en-US" sz="900" kern="1200" dirty="0">
                          <a:solidFill>
                            <a:schemeClr val="dk1"/>
                          </a:solidFill>
                          <a:latin typeface="+mn-lt"/>
                          <a:ea typeface="+mn-ea"/>
                          <a:cs typeface="+mn-cs"/>
                        </a:rPr>
                        <a:t>MAP GES data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512105105"/>
                  </a:ext>
                </a:extLst>
              </a:tr>
              <a:tr h="273098">
                <a:tc>
                  <a:txBody>
                    <a:bodyPr/>
                    <a:lstStyle/>
                    <a:p>
                      <a:r>
                        <a:rPr lang="en-GB" sz="900" dirty="0">
                          <a:latin typeface="+mn-lt"/>
                          <a:hlinkClick r:id="rId13"/>
                        </a:rPr>
                        <a:t>R0089</a:t>
                      </a:r>
                      <a:endParaRPr lang="en-GB" sz="900" dirty="0">
                        <a:latin typeface="+mn-lt"/>
                      </a:endParaRPr>
                    </a:p>
                  </a:txBody>
                  <a:tcPr/>
                </a:tc>
                <a:tc>
                  <a:txBody>
                    <a:bodyPr/>
                    <a:lstStyle/>
                    <a:p>
                      <a:r>
                        <a:rPr lang="en-US" sz="900" kern="1200">
                          <a:solidFill>
                            <a:schemeClr val="dk1"/>
                          </a:solidFill>
                          <a:latin typeface="+mn-lt"/>
                          <a:ea typeface="+mn-ea"/>
                          <a:cs typeface="+mn-cs"/>
                        </a:rPr>
                        <a:t>Removal of Pre-COVID AQ Value from Data Access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686336300"/>
                  </a:ext>
                </a:extLst>
              </a:tr>
              <a:tr h="208772">
                <a:tc>
                  <a:txBody>
                    <a:bodyPr/>
                    <a:lstStyle/>
                    <a:p>
                      <a:r>
                        <a:rPr lang="en-GB" sz="900">
                          <a:latin typeface="+mn-lt"/>
                          <a:hlinkClick r:id="rId14"/>
                        </a:rPr>
                        <a:t>R0094</a:t>
                      </a:r>
                      <a:endParaRPr lang="en-GB" sz="900">
                        <a:latin typeface="+mn-lt"/>
                      </a:endParaRPr>
                    </a:p>
                  </a:txBody>
                  <a:tcPr/>
                </a:tc>
                <a:tc>
                  <a:txBody>
                    <a:bodyPr/>
                    <a:lstStyle/>
                    <a:p>
                      <a:r>
                        <a:rPr lang="en-US" sz="900" kern="1200" dirty="0">
                          <a:solidFill>
                            <a:schemeClr val="dk1"/>
                          </a:solidFill>
                          <a:latin typeface="+mn-lt"/>
                          <a:ea typeface="+mn-ea"/>
                          <a:cs typeface="+mn-cs"/>
                        </a:rPr>
                        <a:t>Clarify obligations on gas meter exchanges that occur close to </a:t>
                      </a:r>
                      <a:r>
                        <a:rPr lang="en-US" sz="900" kern="1200" dirty="0" err="1">
                          <a:solidFill>
                            <a:schemeClr val="dk1"/>
                          </a:solidFill>
                          <a:latin typeface="+mn-lt"/>
                          <a:ea typeface="+mn-ea"/>
                          <a:cs typeface="+mn-cs"/>
                        </a:rPr>
                        <a:t>CoS</a:t>
                      </a:r>
                      <a:endParaRPr lang="en-US"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359114767"/>
                  </a:ext>
                </a:extLst>
              </a:tr>
              <a:tr h="273098">
                <a:tc>
                  <a:txBody>
                    <a:bodyPr/>
                    <a:lstStyle/>
                    <a:p>
                      <a:r>
                        <a:rPr lang="en-GB" sz="900" dirty="0">
                          <a:latin typeface="+mn-lt"/>
                          <a:hlinkClick r:id="rId15"/>
                        </a:rPr>
                        <a:t>R0095</a:t>
                      </a:r>
                      <a:endParaRPr lang="en-GB" sz="900" dirty="0">
                        <a:latin typeface="+mn-lt"/>
                      </a:endParaRPr>
                    </a:p>
                  </a:txBody>
                  <a:tcPr/>
                </a:tc>
                <a:tc>
                  <a:txBody>
                    <a:bodyPr/>
                    <a:lstStyle/>
                    <a:p>
                      <a:r>
                        <a:rPr lang="en-US" sz="900" b="0">
                          <a:latin typeface="+mn-lt"/>
                        </a:rPr>
                        <a:t>Changes to allow DNOs to reinstate disconnected MPANs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37415517"/>
                  </a:ext>
                </a:extLst>
              </a:tr>
              <a:tr h="211130">
                <a:tc>
                  <a:txBody>
                    <a:bodyPr/>
                    <a:lstStyle/>
                    <a:p>
                      <a:r>
                        <a:rPr lang="en-GB" sz="900" dirty="0">
                          <a:latin typeface="+mn-lt"/>
                          <a:hlinkClick r:id="rId16"/>
                        </a:rPr>
                        <a:t>R0099</a:t>
                      </a:r>
                      <a:endParaRPr lang="en-GB" sz="900" dirty="0">
                        <a:latin typeface="+mn-lt"/>
                      </a:endParaRPr>
                    </a:p>
                  </a:txBody>
                  <a:tcPr/>
                </a:tc>
                <a:tc>
                  <a:txBody>
                    <a:bodyPr/>
                    <a:lstStyle/>
                    <a:p>
                      <a:r>
                        <a:rPr lang="en-GB" sz="900" b="0" kern="1200" dirty="0">
                          <a:solidFill>
                            <a:schemeClr val="dk1"/>
                          </a:solidFill>
                          <a:latin typeface="+mn-lt"/>
                          <a:ea typeface="+mn-ea"/>
                          <a:cs typeface="+mn-cs"/>
                        </a:rPr>
                        <a:t>CSS End User Obligations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415035831"/>
                  </a:ext>
                </a:extLst>
              </a:tr>
              <a:tr h="273098">
                <a:tc>
                  <a:txBody>
                    <a:bodyPr/>
                    <a:lstStyle/>
                    <a:p>
                      <a:r>
                        <a:rPr lang="en-GB" sz="900" dirty="0">
                          <a:latin typeface="+mn-lt"/>
                          <a:hlinkClick r:id="rId17"/>
                        </a:rPr>
                        <a:t>R0100</a:t>
                      </a:r>
                      <a:endParaRPr lang="en-GB" sz="900" dirty="0">
                        <a:latin typeface="+mn-lt"/>
                      </a:endParaRPr>
                    </a:p>
                  </a:txBody>
                  <a:tcPr/>
                </a:tc>
                <a:tc>
                  <a:txBody>
                    <a:bodyPr/>
                    <a:lstStyle/>
                    <a:p>
                      <a:r>
                        <a:rPr lang="en-GB" sz="900" b="0" kern="1200" dirty="0">
                          <a:solidFill>
                            <a:schemeClr val="dk1"/>
                          </a:solidFill>
                          <a:latin typeface="+mn-lt"/>
                          <a:ea typeface="+mn-ea"/>
                          <a:cs typeface="+mn-cs"/>
                        </a:rPr>
                        <a:t>Update to Error Handling Documents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634026650"/>
                  </a:ext>
                </a:extLst>
              </a:tr>
              <a:tr h="273098">
                <a:tc>
                  <a:txBody>
                    <a:bodyPr/>
                    <a:lstStyle/>
                    <a:p>
                      <a:r>
                        <a:rPr lang="en-GB" sz="900" dirty="0">
                          <a:latin typeface="+mn-lt"/>
                          <a:hlinkClick r:id="rId18"/>
                        </a:rPr>
                        <a:t>R0104</a:t>
                      </a:r>
                      <a:endParaRPr lang="en-GB" sz="900" dirty="0">
                        <a:latin typeface="+mn-lt"/>
                      </a:endParaRPr>
                    </a:p>
                  </a:txBody>
                  <a:tcPr/>
                </a:tc>
                <a:tc>
                  <a:txBody>
                    <a:bodyPr/>
                    <a:lstStyle/>
                    <a:p>
                      <a:r>
                        <a:rPr lang="en-US" sz="900" b="0" kern="1200" dirty="0">
                          <a:solidFill>
                            <a:schemeClr val="dk1"/>
                          </a:solidFill>
                          <a:latin typeface="+mn-lt"/>
                          <a:ea typeface="+mn-ea"/>
                          <a:cs typeface="+mn-cs"/>
                        </a:rPr>
                        <a:t>Clarifying requirement for continuous billing following an Erroneous Switch</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954720324"/>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35998"/>
            <a:ext cx="7187978" cy="500074"/>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411510"/>
          <a:ext cx="8652222" cy="4495099"/>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81181">
                <a:tc>
                  <a:txBody>
                    <a:bodyPr/>
                    <a:lstStyle/>
                    <a:p>
                      <a:r>
                        <a:rPr lang="en-GB" sz="900" dirty="0">
                          <a:latin typeface="+mn-lt"/>
                          <a:hlinkClick r:id="rId3"/>
                        </a:rPr>
                        <a:t>R0105</a:t>
                      </a:r>
                      <a:endParaRPr lang="en-GB" sz="900" dirty="0">
                        <a:latin typeface="+mn-lt"/>
                      </a:endParaRPr>
                    </a:p>
                  </a:txBody>
                  <a:tcPr/>
                </a:tc>
                <a:tc>
                  <a:txBody>
                    <a:bodyPr/>
                    <a:lstStyle/>
                    <a:p>
                      <a:r>
                        <a:rPr lang="en-US" sz="900" b="0" kern="1200" dirty="0">
                          <a:solidFill>
                            <a:schemeClr val="dk1"/>
                          </a:solidFill>
                          <a:latin typeface="+mn-lt"/>
                          <a:ea typeface="+mn-ea"/>
                          <a:cs typeface="+mn-cs"/>
                        </a:rPr>
                        <a:t>Review of ONAGE SLAs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404334636"/>
                  </a:ext>
                </a:extLst>
              </a:tr>
              <a:tr h="281181">
                <a:tc>
                  <a:txBody>
                    <a:bodyPr/>
                    <a:lstStyle/>
                    <a:p>
                      <a:r>
                        <a:rPr lang="en-GB" sz="900" dirty="0">
                          <a:latin typeface="+mn-lt"/>
                          <a:hlinkClick r:id="rId4"/>
                        </a:rPr>
                        <a:t>R0106</a:t>
                      </a:r>
                      <a:endParaRPr lang="en-GB" sz="900" dirty="0">
                        <a:latin typeface="+mn-lt"/>
                      </a:endParaRPr>
                    </a:p>
                  </a:txBody>
                  <a:tcPr/>
                </a:tc>
                <a:tc>
                  <a:txBody>
                    <a:bodyPr/>
                    <a:lstStyle/>
                    <a:p>
                      <a:r>
                        <a:rPr lang="fr-FR" sz="900" b="0" kern="1200" dirty="0">
                          <a:solidFill>
                            <a:schemeClr val="dk1"/>
                          </a:solidFill>
                          <a:latin typeface="+mn-lt"/>
                          <a:ea typeface="+mn-ea"/>
                          <a:cs typeface="+mn-cs"/>
                        </a:rPr>
                        <a:t>Performance Assurance Report Catalogue V5.1</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11340451"/>
                  </a:ext>
                </a:extLst>
              </a:tr>
              <a:tr h="281181">
                <a:tc>
                  <a:txBody>
                    <a:bodyPr/>
                    <a:lstStyle/>
                    <a:p>
                      <a:r>
                        <a:rPr lang="en-GB" sz="900" dirty="0">
                          <a:latin typeface="+mn-lt"/>
                          <a:hlinkClick r:id="rId5"/>
                        </a:rPr>
                        <a:t>R0107</a:t>
                      </a:r>
                      <a:endParaRPr lang="en-GB" sz="900" dirty="0">
                        <a:latin typeface="+mn-lt"/>
                      </a:endParaRPr>
                    </a:p>
                  </a:txBody>
                  <a:tcPr/>
                </a:tc>
                <a:tc>
                  <a:txBody>
                    <a:bodyPr/>
                    <a:lstStyle/>
                    <a:p>
                      <a:r>
                        <a:rPr lang="en-GB" sz="900" b="0" kern="1200" dirty="0">
                          <a:solidFill>
                            <a:schemeClr val="dk1"/>
                          </a:solidFill>
                          <a:latin typeface="+mn-lt"/>
                          <a:ea typeface="+mn-ea"/>
                          <a:cs typeface="+mn-cs"/>
                        </a:rPr>
                        <a:t>CSS Message Time Stamping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40371756"/>
                  </a:ext>
                </a:extLst>
              </a:tr>
              <a:tr h="281181">
                <a:tc>
                  <a:txBody>
                    <a:bodyPr/>
                    <a:lstStyle/>
                    <a:p>
                      <a:r>
                        <a:rPr lang="en-GB" sz="900" dirty="0">
                          <a:latin typeface="+mn-lt"/>
                          <a:hlinkClick r:id="rId6"/>
                        </a:rPr>
                        <a:t>R0109</a:t>
                      </a:r>
                      <a:endParaRPr lang="en-GB" sz="900" dirty="0">
                        <a:latin typeface="+mn-lt"/>
                      </a:endParaRPr>
                    </a:p>
                  </a:txBody>
                  <a:tcPr/>
                </a:tc>
                <a:tc>
                  <a:txBody>
                    <a:bodyPr/>
                    <a:lstStyle/>
                    <a:p>
                      <a:r>
                        <a:rPr lang="en-US" sz="900" kern="1200" dirty="0">
                          <a:solidFill>
                            <a:schemeClr val="dk1"/>
                          </a:solidFill>
                          <a:latin typeface="+mn-lt"/>
                          <a:ea typeface="+mn-ea"/>
                          <a:cs typeface="+mn-cs"/>
                        </a:rPr>
                        <a:t>Aligning electricity and gas timescale requirements for sharing Meter Technical Detail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18378447"/>
                  </a:ext>
                </a:extLst>
              </a:tr>
              <a:tr h="281181">
                <a:tc>
                  <a:txBody>
                    <a:bodyPr/>
                    <a:lstStyle/>
                    <a:p>
                      <a:r>
                        <a:rPr lang="en-GB" sz="900" dirty="0">
                          <a:latin typeface="+mn-lt"/>
                          <a:hlinkClick r:id="rId7"/>
                        </a:rPr>
                        <a:t>R0110</a:t>
                      </a:r>
                      <a:endParaRPr lang="en-GB" sz="900" dirty="0">
                        <a:latin typeface="+mn-lt"/>
                      </a:endParaRPr>
                    </a:p>
                  </a:txBody>
                  <a:tcPr/>
                </a:tc>
                <a:tc>
                  <a:txBody>
                    <a:bodyPr/>
                    <a:lstStyle/>
                    <a:p>
                      <a:r>
                        <a:rPr lang="en-US" sz="900" kern="1200" dirty="0">
                          <a:solidFill>
                            <a:schemeClr val="dk1"/>
                          </a:solidFill>
                          <a:latin typeface="+mn-lt"/>
                          <a:ea typeface="+mn-ea"/>
                          <a:cs typeface="+mn-cs"/>
                        </a:rPr>
                        <a:t>A review of Supplier access to data on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067664537"/>
                  </a:ext>
                </a:extLst>
              </a:tr>
              <a:tr h="281181">
                <a:tc>
                  <a:txBody>
                    <a:bodyPr/>
                    <a:lstStyle/>
                    <a:p>
                      <a:r>
                        <a:rPr lang="en-GB" sz="900" dirty="0">
                          <a:latin typeface="+mn-lt"/>
                          <a:hlinkClick r:id="rId8"/>
                        </a:rPr>
                        <a:t>R0111</a:t>
                      </a:r>
                      <a:endParaRPr lang="en-GB" sz="900" dirty="0">
                        <a:latin typeface="+mn-lt"/>
                      </a:endParaRPr>
                    </a:p>
                  </a:txBody>
                  <a:tcPr/>
                </a:tc>
                <a:tc>
                  <a:txBody>
                    <a:bodyPr/>
                    <a:lstStyle/>
                    <a:p>
                      <a:r>
                        <a:rPr lang="en-US" sz="900" kern="1200" dirty="0">
                          <a:solidFill>
                            <a:schemeClr val="dk1"/>
                          </a:solidFill>
                          <a:latin typeface="+mn-lt"/>
                          <a:ea typeface="+mn-ea"/>
                          <a:cs typeface="+mn-cs"/>
                        </a:rPr>
                        <a:t>Provision of Grid Supply Point Group ID from a Postcode 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049291330"/>
                  </a:ext>
                </a:extLst>
              </a:tr>
              <a:tr h="281181">
                <a:tc>
                  <a:txBody>
                    <a:bodyPr/>
                    <a:lstStyle/>
                    <a:p>
                      <a:r>
                        <a:rPr lang="en-GB" sz="900" dirty="0">
                          <a:latin typeface="+mn-lt"/>
                          <a:hlinkClick r:id="rId9"/>
                        </a:rPr>
                        <a:t>R0112</a:t>
                      </a:r>
                      <a:endParaRPr lang="en-GB" sz="900" dirty="0">
                        <a:latin typeface="+mn-lt"/>
                      </a:endParaRPr>
                    </a:p>
                  </a:txBody>
                  <a:tcPr/>
                </a:tc>
                <a:tc>
                  <a:txBody>
                    <a:bodyPr/>
                    <a:lstStyle/>
                    <a:p>
                      <a:r>
                        <a:rPr lang="en-US" sz="900" kern="1200" dirty="0">
                          <a:solidFill>
                            <a:schemeClr val="dk1"/>
                          </a:solidFill>
                          <a:latin typeface="+mn-lt"/>
                          <a:ea typeface="+mn-ea"/>
                          <a:cs typeface="+mn-cs"/>
                        </a:rPr>
                        <a:t>Supplier compensation for Network Party driven MPXN or GSP Group changes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354387411"/>
                  </a:ext>
                </a:extLst>
              </a:tr>
              <a:tr h="281181">
                <a:tc>
                  <a:txBody>
                    <a:bodyPr/>
                    <a:lstStyle/>
                    <a:p>
                      <a:r>
                        <a:rPr lang="en-GB" sz="900" dirty="0">
                          <a:latin typeface="+mn-lt"/>
                          <a:hlinkClick r:id="rId10"/>
                        </a:rPr>
                        <a:t>R0113</a:t>
                      </a:r>
                      <a:endParaRPr lang="en-GB" sz="900" dirty="0">
                        <a:latin typeface="+mn-lt"/>
                      </a:endParaRPr>
                    </a:p>
                  </a:txBody>
                  <a:tcPr/>
                </a:tc>
                <a:tc>
                  <a:txBody>
                    <a:bodyPr/>
                    <a:lstStyle/>
                    <a:p>
                      <a:r>
                        <a:rPr lang="en-US" sz="900" b="0" dirty="0">
                          <a:latin typeface="+mn-lt"/>
                        </a:rPr>
                        <a:t>Data Specification Housekeeping and Clarifications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599875021"/>
                  </a:ext>
                </a:extLst>
              </a:tr>
              <a:tr h="281181">
                <a:tc>
                  <a:txBody>
                    <a:bodyPr/>
                    <a:lstStyle/>
                    <a:p>
                      <a:r>
                        <a:rPr lang="en-GB" sz="900" dirty="0">
                          <a:latin typeface="+mn-lt"/>
                          <a:hlinkClick r:id="rId11"/>
                        </a:rPr>
                        <a:t>R0115</a:t>
                      </a:r>
                      <a:endParaRPr lang="en-GB" sz="900" dirty="0">
                        <a:latin typeface="+mn-lt"/>
                      </a:endParaRPr>
                    </a:p>
                  </a:txBody>
                  <a:tcPr/>
                </a:tc>
                <a:tc>
                  <a:txBody>
                    <a:bodyPr/>
                    <a:lstStyle/>
                    <a:p>
                      <a:r>
                        <a:rPr lang="en-US" sz="900" b="0" kern="1200" dirty="0">
                          <a:solidFill>
                            <a:schemeClr val="dk1"/>
                          </a:solidFill>
                          <a:latin typeface="+mn-lt"/>
                          <a:ea typeface="+mn-ea"/>
                          <a:cs typeface="+mn-cs"/>
                        </a:rPr>
                        <a:t>Frequency and content of CSS reports on switching via the DCC portal</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31444686"/>
                  </a:ext>
                </a:extLst>
              </a:tr>
              <a:tr h="281181">
                <a:tc>
                  <a:txBody>
                    <a:bodyPr/>
                    <a:lstStyle/>
                    <a:p>
                      <a:r>
                        <a:rPr lang="en-GB" sz="900" dirty="0">
                          <a:latin typeface="+mn-lt"/>
                          <a:hlinkClick r:id="rId12"/>
                        </a:rPr>
                        <a:t>R0116</a:t>
                      </a:r>
                      <a:endParaRPr lang="en-GB" sz="900" dirty="0">
                        <a:latin typeface="+mn-lt"/>
                      </a:endParaRPr>
                    </a:p>
                  </a:txBody>
                  <a:tcPr/>
                </a:tc>
                <a:tc>
                  <a:txBody>
                    <a:bodyPr/>
                    <a:lstStyle/>
                    <a:p>
                      <a:r>
                        <a:rPr lang="en-US" sz="900" b="0" kern="1200" dirty="0">
                          <a:solidFill>
                            <a:schemeClr val="dk1"/>
                          </a:solidFill>
                          <a:latin typeface="+mn-lt"/>
                          <a:ea typeface="+mn-ea"/>
                          <a:cs typeface="+mn-cs"/>
                        </a:rPr>
                        <a:t>TPI access to the Meter Asset Manager data via the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355037183"/>
                  </a:ext>
                </a:extLst>
              </a:tr>
              <a:tr h="281181">
                <a:tc>
                  <a:txBody>
                    <a:bodyPr/>
                    <a:lstStyle/>
                    <a:p>
                      <a:r>
                        <a:rPr lang="en-GB" sz="900" dirty="0">
                          <a:latin typeface="+mn-lt"/>
                          <a:hlinkClick r:id="rId13"/>
                        </a:rPr>
                        <a:t>R0117</a:t>
                      </a:r>
                      <a:endParaRPr lang="en-GB" sz="900" dirty="0">
                        <a:latin typeface="+mn-lt"/>
                      </a:endParaRPr>
                    </a:p>
                  </a:txBody>
                  <a:tcPr/>
                </a:tc>
                <a:tc>
                  <a:txBody>
                    <a:bodyPr/>
                    <a:lstStyle/>
                    <a:p>
                      <a:r>
                        <a:rPr lang="en-US" sz="900" b="0" kern="1200" dirty="0">
                          <a:solidFill>
                            <a:schemeClr val="dk1"/>
                          </a:solidFill>
                          <a:latin typeface="+mn-lt"/>
                          <a:ea typeface="+mn-ea"/>
                          <a:cs typeface="+mn-cs"/>
                        </a:rPr>
                        <a:t>Retrospective Implementation of Distribution Code Use of System Agreement (DCUSA) DCP 383</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820949595"/>
                  </a:ext>
                </a:extLst>
              </a:tr>
              <a:tr h="281181">
                <a:tc>
                  <a:txBody>
                    <a:bodyPr/>
                    <a:lstStyle/>
                    <a:p>
                      <a:r>
                        <a:rPr lang="en-GB" sz="900" dirty="0">
                          <a:latin typeface="+mn-lt"/>
                          <a:hlinkClick r:id="rId14"/>
                        </a:rPr>
                        <a:t>R0118</a:t>
                      </a:r>
                      <a:endParaRPr lang="en-GB" sz="900" dirty="0">
                        <a:latin typeface="+mn-lt"/>
                      </a:endParaRPr>
                    </a:p>
                  </a:txBody>
                  <a:tcPr/>
                </a:tc>
                <a:tc>
                  <a:txBody>
                    <a:bodyPr/>
                    <a:lstStyle/>
                    <a:p>
                      <a:r>
                        <a:rPr lang="en-US" sz="900" b="0" kern="1200" dirty="0">
                          <a:solidFill>
                            <a:schemeClr val="dk1"/>
                          </a:solidFill>
                          <a:latin typeface="+mn-lt"/>
                          <a:ea typeface="+mn-ea"/>
                          <a:cs typeface="+mn-cs"/>
                        </a:rPr>
                        <a:t>Review of Schedule 12 and processes to manage access to data</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160712494"/>
                  </a:ext>
                </a:extLst>
              </a:tr>
              <a:tr h="281181">
                <a:tc>
                  <a:txBody>
                    <a:bodyPr/>
                    <a:lstStyle/>
                    <a:p>
                      <a:r>
                        <a:rPr lang="en-GB" sz="900" dirty="0">
                          <a:latin typeface="+mn-lt"/>
                          <a:hlinkClick r:id="rId15"/>
                        </a:rPr>
                        <a:t>R0119</a:t>
                      </a:r>
                      <a:endParaRPr lang="en-GB" sz="900" dirty="0">
                        <a:latin typeface="+mn-lt"/>
                      </a:endParaRPr>
                    </a:p>
                  </a:txBody>
                  <a:tcPr/>
                </a:tc>
                <a:tc>
                  <a:txBody>
                    <a:bodyPr/>
                    <a:lstStyle/>
                    <a:p>
                      <a:r>
                        <a:rPr lang="en-GB" sz="900" b="0" kern="1200" dirty="0">
                          <a:solidFill>
                            <a:schemeClr val="dk1"/>
                          </a:solidFill>
                          <a:latin typeface="+mn-lt"/>
                          <a:ea typeface="+mn-ea"/>
                          <a:cs typeface="+mn-cs"/>
                        </a:rPr>
                        <a:t>Annulment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316126233"/>
                  </a:ext>
                </a:extLst>
              </a:tr>
              <a:tr h="281181">
                <a:tc>
                  <a:txBody>
                    <a:bodyPr/>
                    <a:lstStyle/>
                    <a:p>
                      <a:r>
                        <a:rPr lang="en-GB" sz="900" dirty="0">
                          <a:latin typeface="+mn-lt"/>
                          <a:hlinkClick r:id="rId16"/>
                        </a:rPr>
                        <a:t>R0120</a:t>
                      </a:r>
                      <a:endParaRPr lang="en-GB" sz="900" dirty="0">
                        <a:latin typeface="+mn-lt"/>
                      </a:endParaRPr>
                    </a:p>
                  </a:txBody>
                  <a:tcPr/>
                </a:tc>
                <a:tc>
                  <a:txBody>
                    <a:bodyPr/>
                    <a:lstStyle/>
                    <a:p>
                      <a:r>
                        <a:rPr lang="en-US" sz="900" b="0" kern="1200" dirty="0">
                          <a:solidFill>
                            <a:schemeClr val="dk1"/>
                          </a:solidFill>
                          <a:latin typeface="+mn-lt"/>
                          <a:ea typeface="+mn-ea"/>
                          <a:cs typeface="+mn-cs"/>
                        </a:rPr>
                        <a:t>Search GES API using Meter Serial Number</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825425573"/>
                  </a:ext>
                </a:extLst>
              </a:tr>
              <a:tr h="281181">
                <a:tc>
                  <a:txBody>
                    <a:bodyPr/>
                    <a:lstStyle/>
                    <a:p>
                      <a:r>
                        <a:rPr lang="en-GB" sz="900" dirty="0">
                          <a:latin typeface="+mn-lt"/>
                          <a:hlinkClick r:id="rId17"/>
                        </a:rPr>
                        <a:t>R0121</a:t>
                      </a:r>
                      <a:endParaRPr lang="en-GB" sz="900" dirty="0">
                        <a:latin typeface="+mn-lt"/>
                      </a:endParaRPr>
                    </a:p>
                  </a:txBody>
                  <a:tcPr/>
                </a:tc>
                <a:tc>
                  <a:txBody>
                    <a:bodyPr/>
                    <a:lstStyle/>
                    <a:p>
                      <a:r>
                        <a:rPr lang="en-US" sz="900" b="0" kern="1200" dirty="0">
                          <a:solidFill>
                            <a:schemeClr val="dk1"/>
                          </a:solidFill>
                          <a:latin typeface="+mn-lt"/>
                          <a:ea typeface="+mn-ea"/>
                          <a:cs typeface="+mn-cs"/>
                        </a:rPr>
                        <a:t>SDEP Review Improvements (1) - Process Types and escalations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656757858"/>
                  </a:ext>
                </a:extLst>
              </a:tr>
            </a:tbl>
          </a:graphicData>
        </a:graphic>
      </p:graphicFrame>
    </p:spTree>
    <p:extLst>
      <p:ext uri="{BB962C8B-B14F-4D97-AF65-F5344CB8AC3E}">
        <p14:creationId xmlns:p14="http://schemas.microsoft.com/office/powerpoint/2010/main" val="2443718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35998"/>
            <a:ext cx="7187978" cy="500074"/>
          </a:xfrm>
        </p:spPr>
        <p:txBody>
          <a:bodyPr>
            <a:normAutofit/>
          </a:bodyPr>
          <a:lstStyle/>
          <a:p>
            <a:r>
              <a:rPr lang="en-GB" sz="2000" dirty="0">
                <a:latin typeface="+mn-lt"/>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483518"/>
          <a:ext cx="8652222" cy="4213918"/>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dirty="0">
                          <a:latin typeface="+mn-lt"/>
                        </a:rPr>
                        <a:t>Title </a:t>
                      </a:r>
                    </a:p>
                  </a:txBody>
                  <a:tcPr>
                    <a:solidFill>
                      <a:srgbClr val="3E5AA8"/>
                    </a:solidFill>
                  </a:tcPr>
                </a:tc>
                <a:tc>
                  <a:txBody>
                    <a:bodyPr/>
                    <a:lstStyle/>
                    <a:p>
                      <a:pPr algn="ctr"/>
                      <a:r>
                        <a:rPr lang="en-GB" sz="850" dirty="0">
                          <a:latin typeface="+mn-lt"/>
                        </a:rPr>
                        <a:t>Description</a:t>
                      </a:r>
                    </a:p>
                  </a:txBody>
                  <a:tcPr>
                    <a:solidFill>
                      <a:srgbClr val="3E5AA8"/>
                    </a:solidFill>
                  </a:tcPr>
                </a:tc>
                <a:tc>
                  <a:txBody>
                    <a:bodyPr/>
                    <a:lstStyle/>
                    <a:p>
                      <a:pPr algn="ctr"/>
                      <a:r>
                        <a:rPr lang="en-GB" sz="850" dirty="0">
                          <a:latin typeface="+mn-lt"/>
                        </a:rPr>
                        <a:t>Status</a:t>
                      </a:r>
                    </a:p>
                  </a:txBody>
                  <a:tcPr>
                    <a:solidFill>
                      <a:srgbClr val="3E5AA8"/>
                    </a:solidFill>
                  </a:tcPr>
                </a:tc>
                <a:extLst>
                  <a:ext uri="{0D108BD9-81ED-4DB2-BD59-A6C34878D82A}">
                    <a16:rowId xmlns:a16="http://schemas.microsoft.com/office/drawing/2014/main" val="118947466"/>
                  </a:ext>
                </a:extLst>
              </a:tr>
              <a:tr h="281181">
                <a:tc>
                  <a:txBody>
                    <a:bodyPr/>
                    <a:lstStyle/>
                    <a:p>
                      <a:r>
                        <a:rPr lang="en-GB" sz="900" dirty="0">
                          <a:latin typeface="+mn-lt"/>
                          <a:hlinkClick r:id="rId3"/>
                        </a:rPr>
                        <a:t>R0122</a:t>
                      </a:r>
                      <a:endParaRPr lang="en-GB" sz="900" dirty="0">
                        <a:latin typeface="+mn-lt"/>
                      </a:endParaRPr>
                    </a:p>
                  </a:txBody>
                  <a:tcPr/>
                </a:tc>
                <a:tc>
                  <a:txBody>
                    <a:bodyPr/>
                    <a:lstStyle/>
                    <a:p>
                      <a:r>
                        <a:rPr lang="en-US" sz="900" b="0" kern="1200" dirty="0">
                          <a:solidFill>
                            <a:schemeClr val="dk1"/>
                          </a:solidFill>
                          <a:latin typeface="+mn-lt"/>
                          <a:ea typeface="+mn-ea"/>
                          <a:cs typeface="+mn-cs"/>
                        </a:rPr>
                        <a:t>SDEP Review Improvements (2) - Usability</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11340451"/>
                  </a:ext>
                </a:extLst>
              </a:tr>
              <a:tr h="281181">
                <a:tc>
                  <a:txBody>
                    <a:bodyPr/>
                    <a:lstStyle/>
                    <a:p>
                      <a:r>
                        <a:rPr lang="en-GB" sz="900" dirty="0">
                          <a:latin typeface="+mn-lt"/>
                          <a:hlinkClick r:id="rId4"/>
                        </a:rPr>
                        <a:t>R0123</a:t>
                      </a:r>
                      <a:endParaRPr lang="en-GB" sz="900" dirty="0">
                        <a:latin typeface="+mn-lt"/>
                      </a:endParaRPr>
                    </a:p>
                  </a:txBody>
                  <a:tcPr/>
                </a:tc>
                <a:tc>
                  <a:txBody>
                    <a:bodyPr/>
                    <a:lstStyle/>
                    <a:p>
                      <a:r>
                        <a:rPr lang="en-US" sz="900" b="0" kern="1200" dirty="0">
                          <a:solidFill>
                            <a:schemeClr val="dk1"/>
                          </a:solidFill>
                          <a:latin typeface="+mn-lt"/>
                          <a:ea typeface="+mn-ea"/>
                          <a:cs typeface="+mn-cs"/>
                        </a:rPr>
                        <a:t>SDEP Review Improvements (3) – Look and feel</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340371756"/>
                  </a:ext>
                </a:extLst>
              </a:tr>
              <a:tr h="281181">
                <a:tc>
                  <a:txBody>
                    <a:bodyPr/>
                    <a:lstStyle/>
                    <a:p>
                      <a:r>
                        <a:rPr lang="en-GB" sz="900" dirty="0">
                          <a:latin typeface="+mn-lt"/>
                          <a:hlinkClick r:id="rId5"/>
                        </a:rPr>
                        <a:t>R0124</a:t>
                      </a:r>
                      <a:endParaRPr lang="en-GB" sz="900" dirty="0">
                        <a:latin typeface="+mn-lt"/>
                      </a:endParaRPr>
                    </a:p>
                  </a:txBody>
                  <a:tcPr/>
                </a:tc>
                <a:tc>
                  <a:txBody>
                    <a:bodyPr/>
                    <a:lstStyle/>
                    <a:p>
                      <a:r>
                        <a:rPr lang="en-US" sz="900" kern="1200" dirty="0">
                          <a:solidFill>
                            <a:schemeClr val="dk1"/>
                          </a:solidFill>
                          <a:latin typeface="+mn-lt"/>
                          <a:ea typeface="+mn-ea"/>
                          <a:cs typeface="+mn-cs"/>
                        </a:rPr>
                        <a:t>SDEP Review Improvements (4) - Reporting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318378447"/>
                  </a:ext>
                </a:extLst>
              </a:tr>
              <a:tr h="281181">
                <a:tc>
                  <a:txBody>
                    <a:bodyPr/>
                    <a:lstStyle/>
                    <a:p>
                      <a:r>
                        <a:rPr lang="en-GB" sz="900" dirty="0">
                          <a:latin typeface="+mn-lt"/>
                          <a:hlinkClick r:id="rId6"/>
                        </a:rPr>
                        <a:t>R0125</a:t>
                      </a:r>
                      <a:endParaRPr lang="en-GB" sz="900" dirty="0">
                        <a:latin typeface="+mn-lt"/>
                      </a:endParaRPr>
                    </a:p>
                  </a:txBody>
                  <a:tcPr/>
                </a:tc>
                <a:tc>
                  <a:txBody>
                    <a:bodyPr/>
                    <a:lstStyle/>
                    <a:p>
                      <a:r>
                        <a:rPr lang="en-US" sz="900" kern="1200" dirty="0">
                          <a:solidFill>
                            <a:schemeClr val="dk1"/>
                          </a:solidFill>
                          <a:latin typeface="+mn-lt"/>
                          <a:ea typeface="+mn-ea"/>
                          <a:cs typeface="+mn-cs"/>
                        </a:rPr>
                        <a:t>SDEP Review Improvements (5) – multilateral Erroneous Switches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067664537"/>
                  </a:ext>
                </a:extLst>
              </a:tr>
              <a:tr h="281181">
                <a:tc>
                  <a:txBody>
                    <a:bodyPr/>
                    <a:lstStyle/>
                    <a:p>
                      <a:r>
                        <a:rPr lang="en-GB" sz="900" dirty="0">
                          <a:latin typeface="+mn-lt"/>
                          <a:hlinkClick r:id="rId7"/>
                        </a:rPr>
                        <a:t>R0126</a:t>
                      </a:r>
                      <a:endParaRPr lang="en-GB" sz="900" dirty="0">
                        <a:latin typeface="+mn-lt"/>
                      </a:endParaRPr>
                    </a:p>
                  </a:txBody>
                  <a:tcPr/>
                </a:tc>
                <a:tc>
                  <a:txBody>
                    <a:bodyPr/>
                    <a:lstStyle/>
                    <a:p>
                      <a:r>
                        <a:rPr lang="en-US" sz="900" kern="1200" dirty="0">
                          <a:solidFill>
                            <a:schemeClr val="dk1"/>
                          </a:solidFill>
                          <a:latin typeface="+mn-lt"/>
                          <a:ea typeface="+mn-ea"/>
                          <a:cs typeface="+mn-cs"/>
                        </a:rPr>
                        <a:t>SDEP Review Improvements (6) – SDEP User Guide and Obligations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2049291330"/>
                  </a:ext>
                </a:extLst>
              </a:tr>
              <a:tr h="281181">
                <a:tc>
                  <a:txBody>
                    <a:bodyPr/>
                    <a:lstStyle/>
                    <a:p>
                      <a:r>
                        <a:rPr lang="en-GB" sz="900" dirty="0">
                          <a:latin typeface="+mn-lt"/>
                          <a:hlinkClick r:id="rId8"/>
                        </a:rPr>
                        <a:t>R0128</a:t>
                      </a:r>
                      <a:endParaRPr lang="en-GB" sz="900" dirty="0">
                        <a:latin typeface="+mn-lt"/>
                      </a:endParaRPr>
                    </a:p>
                  </a:txBody>
                  <a:tcPr/>
                </a:tc>
                <a:tc>
                  <a:txBody>
                    <a:bodyPr/>
                    <a:lstStyle/>
                    <a:p>
                      <a:r>
                        <a:rPr lang="en-US" sz="900" kern="1200" dirty="0">
                          <a:solidFill>
                            <a:schemeClr val="dk1"/>
                          </a:solidFill>
                          <a:latin typeface="+mn-lt"/>
                          <a:ea typeface="+mn-ea"/>
                          <a:cs typeface="+mn-cs"/>
                        </a:rPr>
                        <a:t>Removal of CSS Business Rule 1177 to reflect OFAF optionality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3354387411"/>
                  </a:ext>
                </a:extLst>
              </a:tr>
              <a:tr h="281181">
                <a:tc>
                  <a:txBody>
                    <a:bodyPr/>
                    <a:lstStyle/>
                    <a:p>
                      <a:r>
                        <a:rPr lang="en-GB" sz="900" dirty="0">
                          <a:latin typeface="+mn-lt"/>
                          <a:hlinkClick r:id="rId9"/>
                        </a:rPr>
                        <a:t>R0129</a:t>
                      </a:r>
                      <a:endParaRPr lang="en-GB" sz="900" dirty="0">
                        <a:latin typeface="+mn-lt"/>
                      </a:endParaRPr>
                    </a:p>
                  </a:txBody>
                  <a:tcPr/>
                </a:tc>
                <a:tc>
                  <a:txBody>
                    <a:bodyPr/>
                    <a:lstStyle/>
                    <a:p>
                      <a:r>
                        <a:rPr lang="en-US" sz="900" b="0" dirty="0">
                          <a:latin typeface="+mn-lt"/>
                        </a:rPr>
                        <a:t>Clarifying Event of Default requirements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599875021"/>
                  </a:ext>
                </a:extLst>
              </a:tr>
              <a:tr h="281181">
                <a:tc>
                  <a:txBody>
                    <a:bodyPr/>
                    <a:lstStyle/>
                    <a:p>
                      <a:r>
                        <a:rPr lang="en-GB" sz="900" dirty="0">
                          <a:latin typeface="+mn-lt"/>
                          <a:hlinkClick r:id="rId10"/>
                        </a:rPr>
                        <a:t>R0130</a:t>
                      </a:r>
                      <a:endParaRPr lang="en-GB" sz="900" dirty="0">
                        <a:latin typeface="+mn-lt"/>
                      </a:endParaRPr>
                    </a:p>
                  </a:txBody>
                  <a:tcPr/>
                </a:tc>
                <a:tc>
                  <a:txBody>
                    <a:bodyPr/>
                    <a:lstStyle/>
                    <a:p>
                      <a:r>
                        <a:rPr lang="en-US" sz="900" b="0" kern="1200" dirty="0">
                          <a:solidFill>
                            <a:schemeClr val="dk1"/>
                          </a:solidFill>
                          <a:latin typeface="+mn-lt"/>
                          <a:ea typeface="+mn-ea"/>
                          <a:cs typeface="+mn-cs"/>
                        </a:rPr>
                        <a:t>Updates to the Data Access Matrix</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004391992"/>
                  </a:ext>
                </a:extLst>
              </a:tr>
              <a:tr h="281181">
                <a:tc>
                  <a:txBody>
                    <a:bodyPr/>
                    <a:lstStyle/>
                    <a:p>
                      <a:r>
                        <a:rPr lang="en-GB" sz="900" dirty="0">
                          <a:latin typeface="+mn-lt"/>
                          <a:hlinkClick r:id="rId11"/>
                        </a:rPr>
                        <a:t>R0131</a:t>
                      </a:r>
                      <a:endParaRPr lang="en-GB" sz="900" dirty="0">
                        <a:latin typeface="+mn-lt"/>
                      </a:endParaRPr>
                    </a:p>
                  </a:txBody>
                  <a:tcPr/>
                </a:tc>
                <a:tc>
                  <a:txBody>
                    <a:bodyPr/>
                    <a:lstStyle/>
                    <a:p>
                      <a:r>
                        <a:rPr lang="en-US" sz="900" b="0" kern="1200" dirty="0">
                          <a:solidFill>
                            <a:schemeClr val="dk1"/>
                          </a:solidFill>
                          <a:latin typeface="+mn-lt"/>
                          <a:ea typeface="+mn-ea"/>
                          <a:cs typeface="+mn-cs"/>
                        </a:rPr>
                        <a:t>Creation of new Enquiry Service User Category</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31444686"/>
                  </a:ext>
                </a:extLst>
              </a:tr>
              <a:tr h="281181">
                <a:tc>
                  <a:txBody>
                    <a:bodyPr/>
                    <a:lstStyle/>
                    <a:p>
                      <a:r>
                        <a:rPr lang="en-GB" sz="900" dirty="0">
                          <a:latin typeface="+mn-lt"/>
                          <a:hlinkClick r:id="rId12"/>
                        </a:rPr>
                        <a:t>R0132</a:t>
                      </a:r>
                      <a:endParaRPr lang="en-GB" sz="900" dirty="0">
                        <a:latin typeface="+mn-lt"/>
                      </a:endParaRPr>
                    </a:p>
                  </a:txBody>
                  <a:tcPr/>
                </a:tc>
                <a:tc>
                  <a:txBody>
                    <a:bodyPr/>
                    <a:lstStyle/>
                    <a:p>
                      <a:r>
                        <a:rPr lang="en-US" sz="900" b="0" kern="1200" dirty="0">
                          <a:solidFill>
                            <a:schemeClr val="dk1"/>
                          </a:solidFill>
                          <a:latin typeface="+mn-lt"/>
                          <a:ea typeface="+mn-ea"/>
                          <a:cs typeface="+mn-cs"/>
                        </a:rPr>
                        <a:t>Change the Logical Format of the J0001 (DI50001) ‘Market Participant Role Code’ data item to Char(2)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355037183"/>
                  </a:ext>
                </a:extLst>
              </a:tr>
              <a:tr h="281181">
                <a:tc>
                  <a:txBody>
                    <a:bodyPr/>
                    <a:lstStyle/>
                    <a:p>
                      <a:r>
                        <a:rPr lang="en-GB" sz="900" dirty="0">
                          <a:latin typeface="+mn-lt"/>
                          <a:hlinkClick r:id="rId13"/>
                        </a:rPr>
                        <a:t>R0134</a:t>
                      </a:r>
                      <a:endParaRPr lang="en-GB" sz="900" dirty="0">
                        <a:latin typeface="+mn-lt"/>
                      </a:endParaRPr>
                    </a:p>
                  </a:txBody>
                  <a:tcPr/>
                </a:tc>
                <a:tc>
                  <a:txBody>
                    <a:bodyPr/>
                    <a:lstStyle/>
                    <a:p>
                      <a:r>
                        <a:rPr lang="en-US" sz="900" b="0" kern="1200" dirty="0">
                          <a:solidFill>
                            <a:schemeClr val="dk1"/>
                          </a:solidFill>
                          <a:latin typeface="+mn-lt"/>
                          <a:ea typeface="+mn-ea"/>
                          <a:cs typeface="+mn-cs"/>
                        </a:rPr>
                        <a:t>VLP data access requirements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409527740"/>
                  </a:ext>
                </a:extLst>
              </a:tr>
              <a:tr h="281181">
                <a:tc>
                  <a:txBody>
                    <a:bodyPr/>
                    <a:lstStyle/>
                    <a:p>
                      <a:r>
                        <a:rPr lang="en-GB" sz="900" dirty="0">
                          <a:latin typeface="+mn-lt"/>
                          <a:hlinkClick r:id="rId14"/>
                        </a:rPr>
                        <a:t>R0135</a:t>
                      </a:r>
                      <a:endParaRPr lang="en-GB" sz="900" dirty="0">
                        <a:latin typeface="+mn-lt"/>
                      </a:endParaRPr>
                    </a:p>
                  </a:txBody>
                  <a:tcPr/>
                </a:tc>
                <a:tc>
                  <a:txBody>
                    <a:bodyPr/>
                    <a:lstStyle/>
                    <a:p>
                      <a:r>
                        <a:rPr lang="en-US" sz="900" b="0" kern="1200" dirty="0">
                          <a:solidFill>
                            <a:schemeClr val="dk1"/>
                          </a:solidFill>
                          <a:latin typeface="+mn-lt"/>
                          <a:ea typeface="+mn-ea"/>
                          <a:cs typeface="+mn-cs"/>
                        </a:rPr>
                        <a:t>Add DESNZ to Schedule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448894072"/>
                  </a:ext>
                </a:extLst>
              </a:tr>
              <a:tr h="281181">
                <a:tc>
                  <a:txBody>
                    <a:bodyPr/>
                    <a:lstStyle/>
                    <a:p>
                      <a:r>
                        <a:rPr lang="en-GB" sz="900" dirty="0">
                          <a:latin typeface="+mn-lt"/>
                          <a:hlinkClick r:id="rId15"/>
                        </a:rPr>
                        <a:t>R0136</a:t>
                      </a:r>
                      <a:endParaRPr lang="en-GB" sz="900" dirty="0">
                        <a:latin typeface="+mn-lt"/>
                      </a:endParaRPr>
                    </a:p>
                  </a:txBody>
                  <a:tcPr/>
                </a:tc>
                <a:tc>
                  <a:txBody>
                    <a:bodyPr/>
                    <a:lstStyle/>
                    <a:p>
                      <a:r>
                        <a:rPr lang="en-US" sz="900" b="0" kern="1200" dirty="0">
                          <a:solidFill>
                            <a:schemeClr val="dk1"/>
                          </a:solidFill>
                          <a:latin typeface="+mn-lt"/>
                          <a:ea typeface="+mn-ea"/>
                          <a:cs typeface="+mn-cs"/>
                        </a:rPr>
                        <a:t>Change to REC Schedule 22 Market </a:t>
                      </a:r>
                      <a:r>
                        <a:rPr lang="en-US" sz="900" b="0" kern="1200" dirty="0" err="1">
                          <a:solidFill>
                            <a:schemeClr val="dk1"/>
                          </a:solidFill>
                          <a:latin typeface="+mn-lt"/>
                          <a:ea typeface="+mn-ea"/>
                          <a:cs typeface="+mn-cs"/>
                        </a:rPr>
                        <a:t>Stabilisation</a:t>
                      </a:r>
                      <a:r>
                        <a:rPr lang="en-US" sz="900" b="0" kern="1200" dirty="0">
                          <a:solidFill>
                            <a:schemeClr val="dk1"/>
                          </a:solidFill>
                          <a:latin typeface="+mn-lt"/>
                          <a:ea typeface="+mn-ea"/>
                          <a:cs typeface="+mn-cs"/>
                        </a:rPr>
                        <a:t> Charge (MSC)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endParaRPr kumimoji="0" lang="en-GB" sz="900" b="0" i="0" u="none" strike="noStrike" kern="1200" cap="none" spc="0" normalizeH="0" baseline="0" noProof="0" dirty="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11262839"/>
                  </a:ext>
                </a:extLst>
              </a:tr>
              <a:tr h="281181">
                <a:tc>
                  <a:txBody>
                    <a:bodyPr/>
                    <a:lstStyle/>
                    <a:p>
                      <a:r>
                        <a:rPr lang="en-GB" sz="900" dirty="0">
                          <a:latin typeface="+mn-lt"/>
                          <a:hlinkClick r:id="rId16"/>
                        </a:rPr>
                        <a:t>R0137</a:t>
                      </a:r>
                      <a:endParaRPr lang="en-GB" sz="900" dirty="0">
                        <a:latin typeface="+mn-lt"/>
                      </a:endParaRPr>
                    </a:p>
                  </a:txBody>
                  <a:tcPr/>
                </a:tc>
                <a:tc>
                  <a:txBody>
                    <a:bodyPr/>
                    <a:lstStyle/>
                    <a:p>
                      <a:r>
                        <a:rPr lang="en-US" sz="900" b="0" kern="1200" dirty="0">
                          <a:solidFill>
                            <a:schemeClr val="dk1"/>
                          </a:solidFill>
                          <a:latin typeface="+mn-lt"/>
                          <a:ea typeface="+mn-ea"/>
                          <a:cs typeface="+mn-cs"/>
                        </a:rPr>
                        <a:t>Introducing Third Party Intermediary (energy broker) assurance and accreditation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914002742"/>
                  </a:ext>
                </a:extLst>
              </a:tr>
            </a:tbl>
          </a:graphicData>
        </a:graphic>
      </p:graphicFrame>
    </p:spTree>
    <p:extLst>
      <p:ext uri="{BB962C8B-B14F-4D97-AF65-F5344CB8AC3E}">
        <p14:creationId xmlns:p14="http://schemas.microsoft.com/office/powerpoint/2010/main" val="214138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069976" y="2085975"/>
            <a:ext cx="5004048" cy="971550"/>
          </a:xfrm>
        </p:spPr>
        <p:txBody>
          <a:bodyPr>
            <a:normAutofit/>
          </a:bodyPr>
          <a:lstStyle/>
          <a:p>
            <a:r>
              <a:rPr lang="en-GB" dirty="0">
                <a:latin typeface="Nunito Sans" pitchFamily="2" charset="0"/>
              </a:rPr>
              <a:t>9</a:t>
            </a:r>
            <a:r>
              <a:rPr lang="en-GB" dirty="0">
                <a:solidFill>
                  <a:srgbClr val="3E5AA8"/>
                </a:solidFill>
                <a:latin typeface="Nunito Sans" pitchFamily="2" charset="0"/>
              </a:rPr>
              <a:t>. Portfolio Delivery</a:t>
            </a:r>
          </a:p>
        </p:txBody>
      </p:sp>
    </p:spTree>
    <p:extLst>
      <p:ext uri="{BB962C8B-B14F-4D97-AF65-F5344CB8AC3E}">
        <p14:creationId xmlns:p14="http://schemas.microsoft.com/office/powerpoint/2010/main" val="72925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92361A3-B29A-CC94-79FE-50871E1B98CD}"/>
              </a:ext>
            </a:extLst>
          </p:cNvPr>
          <p:cNvGraphicFramePr>
            <a:graphicFrameLocks noGrp="1"/>
          </p:cNvGraphicFramePr>
          <p:nvPr>
            <p:ph idx="1"/>
          </p:nvPr>
        </p:nvGraphicFramePr>
        <p:xfrm>
          <a:off x="168030" y="681570"/>
          <a:ext cx="5858128" cy="1818172"/>
        </p:xfrm>
        <a:graphic>
          <a:graphicData uri="http://schemas.openxmlformats.org/drawingml/2006/table">
            <a:tbl>
              <a:tblPr firstRow="1" bandRow="1">
                <a:tableStyleId>{E8B1032C-EA38-4F05-BA0D-38AFFFC7BED3}</a:tableStyleId>
              </a:tblPr>
              <a:tblGrid>
                <a:gridCol w="3141640">
                  <a:extLst>
                    <a:ext uri="{9D8B030D-6E8A-4147-A177-3AD203B41FA5}">
                      <a16:colId xmlns:a16="http://schemas.microsoft.com/office/drawing/2014/main" val="460105067"/>
                    </a:ext>
                  </a:extLst>
                </a:gridCol>
                <a:gridCol w="2716488">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This vote is to approve the change into development </a:t>
                      </a: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sp>
        <p:nvSpPr>
          <p:cNvPr id="8" name="Title 1">
            <a:extLst>
              <a:ext uri="{FF2B5EF4-FFF2-40B4-BE49-F238E27FC236}">
                <a16:creationId xmlns:a16="http://schemas.microsoft.com/office/drawing/2014/main" id="{6F560235-461B-8B32-0CC6-476D88091D1E}"/>
              </a:ext>
            </a:extLst>
          </p:cNvPr>
          <p:cNvSpPr>
            <a:spLocks noGrp="1"/>
          </p:cNvSpPr>
          <p:nvPr>
            <p:ph type="title"/>
          </p:nvPr>
        </p:nvSpPr>
        <p:spPr>
          <a:xfrm>
            <a:off x="827584" y="295038"/>
            <a:ext cx="7787208" cy="288032"/>
          </a:xfrm>
        </p:spPr>
        <p:txBody>
          <a:bodyPr>
            <a:normAutofit fontScale="90000"/>
          </a:bodyPr>
          <a:lstStyle/>
          <a:p>
            <a:r>
              <a:rPr lang="en-GB" sz="2200" dirty="0"/>
              <a:t>XRN</a:t>
            </a:r>
            <a:r>
              <a:rPr lang="en-US" sz="2200" dirty="0"/>
              <a:t> 5665 Default New Connection AQ values - Annual Review</a:t>
            </a:r>
            <a:endParaRPr lang="en-GB" dirty="0">
              <a:latin typeface="+mj-lt"/>
            </a:endParaRPr>
          </a:p>
        </p:txBody>
      </p:sp>
      <p:graphicFrame>
        <p:nvGraphicFramePr>
          <p:cNvPr id="4" name="Table 3">
            <a:extLst>
              <a:ext uri="{FF2B5EF4-FFF2-40B4-BE49-F238E27FC236}">
                <a16:creationId xmlns:a16="http://schemas.microsoft.com/office/drawing/2014/main" id="{0F42AD10-A34F-4CCB-D99F-A96354C819E4}"/>
              </a:ext>
            </a:extLst>
          </p:cNvPr>
          <p:cNvGraphicFramePr>
            <a:graphicFrameLocks noGrp="1"/>
          </p:cNvGraphicFramePr>
          <p:nvPr/>
        </p:nvGraphicFramePr>
        <p:xfrm>
          <a:off x="161229" y="2571750"/>
          <a:ext cx="8821542" cy="1368152"/>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55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a:t>
                      </a:r>
                      <a:r>
                        <a:rPr lang="en-GB" sz="1100" b="1" kern="1200" baseline="0" dirty="0">
                          <a:solidFill>
                            <a:schemeClr val="bg1"/>
                          </a:solidFill>
                          <a:latin typeface="+mn-lt"/>
                          <a:ea typeface="+mn-ea"/>
                          <a:cs typeface="+mn-cs"/>
                        </a:rPr>
                        <a:t> Description</a:t>
                      </a:r>
                      <a:endParaRPr lang="en-GB" sz="1100" b="1" u="sng"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extLst>
                  <a:ext uri="{0D108BD9-81ED-4DB2-BD59-A6C34878D82A}">
                    <a16:rowId xmlns:a16="http://schemas.microsoft.com/office/drawing/2014/main" val="10000"/>
                  </a:ext>
                </a:extLst>
              </a:tr>
              <a:tr h="1113098">
                <a:tc>
                  <a:txBody>
                    <a:bodyPr/>
                    <a:lstStyle/>
                    <a:p>
                      <a:r>
                        <a:rPr lang="en-US" sz="1200" b="0" kern="1200" dirty="0">
                          <a:solidFill>
                            <a:srgbClr val="000000"/>
                          </a:solidFill>
                          <a:latin typeface="+mn-lt"/>
                          <a:ea typeface="+mn-ea"/>
                          <a:cs typeface="+mn-cs"/>
                        </a:rPr>
                        <a:t>Xoserve will be required to compile analysis of the Meter Points within each of the Distribution Network Operators LDZ’s to  establish any movement in the average AQ for domestic  properties. </a:t>
                      </a:r>
                    </a:p>
                    <a:p>
                      <a:endParaRPr lang="en-US" sz="1200" b="0" kern="1200" dirty="0">
                        <a:solidFill>
                          <a:srgbClr val="000000"/>
                        </a:solidFill>
                        <a:latin typeface="+mn-lt"/>
                        <a:ea typeface="+mn-ea"/>
                        <a:cs typeface="+mn-cs"/>
                      </a:endParaRPr>
                    </a:p>
                    <a:p>
                      <a:r>
                        <a:rPr lang="en-US" sz="1200" b="0" kern="1200" dirty="0">
                          <a:solidFill>
                            <a:srgbClr val="000000"/>
                          </a:solidFill>
                          <a:latin typeface="+mn-lt"/>
                          <a:ea typeface="+mn-ea"/>
                          <a:cs typeface="+mn-cs"/>
                        </a:rPr>
                        <a:t>This analysis will include sites where the Meter Point has received sufficient reads to establish a baseline AQ for New Connections within New Build and Redeveloped Properties.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D75CB8B0-64D9-731D-2D61-8E46226E83C4}"/>
              </a:ext>
            </a:extLst>
          </p:cNvPr>
          <p:cNvGraphicFramePr>
            <a:graphicFrameLocks noGrp="1"/>
          </p:cNvGraphicFramePr>
          <p:nvPr/>
        </p:nvGraphicFramePr>
        <p:xfrm>
          <a:off x="161229" y="4003609"/>
          <a:ext cx="8821542" cy="958761"/>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428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Service Area 17: Distribution Network wholly funded activities </a:t>
                      </a:r>
                      <a:endParaRPr lang="en-US" sz="1200" b="0" kern="120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latin typeface="+mn-lt"/>
                          <a:ea typeface="+mn-ea"/>
                          <a:cs typeface="+mn-cs"/>
                        </a:rPr>
                        <a:t>New service line to be created</a:t>
                      </a:r>
                      <a:endParaRPr lang="en-US" sz="1200" b="1" kern="120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mn-lt"/>
                          <a:ea typeface="+mn-ea"/>
                          <a:cs typeface="+mn-cs"/>
                        </a:rPr>
                        <a:t>100% DNO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18681">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100% DNO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5" name="Table 15">
            <a:extLst>
              <a:ext uri="{FF2B5EF4-FFF2-40B4-BE49-F238E27FC236}">
                <a16:creationId xmlns:a16="http://schemas.microsoft.com/office/drawing/2014/main" id="{A42150A8-2999-1C5F-B1D5-8456AC554378}"/>
              </a:ext>
            </a:extLst>
          </p:cNvPr>
          <p:cNvGraphicFramePr>
            <a:graphicFrameLocks noGrp="1"/>
          </p:cNvGraphicFramePr>
          <p:nvPr/>
        </p:nvGraphicFramePr>
        <p:xfrm>
          <a:off x="6150765" y="687002"/>
          <a:ext cx="2825205" cy="1807308"/>
        </p:xfrm>
        <a:graphic>
          <a:graphicData uri="http://schemas.openxmlformats.org/drawingml/2006/table">
            <a:tbl>
              <a:tblPr>
                <a:tableStyleId>{616DA210-FB5B-4158-B5E0-FEB733F419BA}</a:tableStyleId>
              </a:tblPr>
              <a:tblGrid>
                <a:gridCol w="1330044">
                  <a:extLst>
                    <a:ext uri="{9D8B030D-6E8A-4147-A177-3AD203B41FA5}">
                      <a16:colId xmlns:a16="http://schemas.microsoft.com/office/drawing/2014/main" val="2998317924"/>
                    </a:ext>
                  </a:extLst>
                </a:gridCol>
                <a:gridCol w="1495161">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solidFill>
                      <a:srgbClr val="56CF9E"/>
                    </a:solidFill>
                  </a:tcPr>
                </a:tc>
                <a:tc>
                  <a:txBody>
                    <a:bodyPr/>
                    <a:lstStyle/>
                    <a:p>
                      <a:r>
                        <a:rPr lang="en-GB" sz="1200" b="0" kern="1200" dirty="0">
                          <a:solidFill>
                            <a:srgbClr val="000000"/>
                          </a:solidFill>
                          <a:latin typeface="+mn-lt"/>
                          <a:ea typeface="+mn-ea"/>
                          <a:cs typeface="+mn-cs"/>
                        </a:rPr>
                        <a:t>Non-Regulatory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a:t>
                      </a:r>
                    </a:p>
                  </a:txBody>
                  <a:tcPr marT="0" marB="0" anchor="ctr">
                    <a:solidFill>
                      <a:srgbClr val="56CF9E"/>
                    </a:solidFill>
                  </a:tcPr>
                </a:tc>
                <a:tc>
                  <a:txBody>
                    <a:bodyPr/>
                    <a:lstStyle/>
                    <a:p>
                      <a:r>
                        <a:rPr lang="en-GB" sz="1200" b="0" kern="1200" dirty="0">
                          <a:solidFill>
                            <a:srgbClr val="000000"/>
                          </a:solidFill>
                          <a:latin typeface="+mn-lt"/>
                          <a:ea typeface="+mn-ea"/>
                          <a:cs typeface="+mn-cs"/>
                        </a:rPr>
                        <a:t>Medium</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Proposer</a:t>
                      </a:r>
                    </a:p>
                  </a:txBody>
                  <a:tcPr marT="0" marB="0" anchor="ctr">
                    <a:solidFill>
                      <a:srgbClr val="56CF9E"/>
                    </a:solidFill>
                  </a:tcPr>
                </a:tc>
                <a:tc>
                  <a:txBody>
                    <a:bodyPr/>
                    <a:lstStyle/>
                    <a:p>
                      <a:r>
                        <a:rPr lang="en-GB" sz="1200" b="0" kern="1200" dirty="0">
                          <a:solidFill>
                            <a:srgbClr val="000000"/>
                          </a:solidFill>
                          <a:latin typeface="+mn-lt"/>
                          <a:ea typeface="+mn-ea"/>
                          <a:cs typeface="+mn-cs"/>
                        </a:rPr>
                        <a:t>SGN</a:t>
                      </a: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Proposal</a:t>
                      </a:r>
                    </a:p>
                  </a:txBody>
                  <a:tcPr marT="0" marB="0" anchor="ctr">
                    <a:solidFill>
                      <a:srgbClr val="56CF9E"/>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spTree>
    <p:extLst>
      <p:ext uri="{BB962C8B-B14F-4D97-AF65-F5344CB8AC3E}">
        <p14:creationId xmlns:p14="http://schemas.microsoft.com/office/powerpoint/2010/main" val="1488277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637580"/>
          </a:xfrm>
        </p:spPr>
        <p:txBody>
          <a:bodyPr>
            <a:normAutofit/>
          </a:bodyPr>
          <a:lstStyle/>
          <a:p>
            <a:r>
              <a:rPr lang="en-GB" dirty="0">
                <a:latin typeface="Nunito Sans" pitchFamily="2" charset="0"/>
              </a:rPr>
              <a:t>9. Portfolio Delivery Overview POAP </a:t>
            </a:r>
          </a:p>
        </p:txBody>
      </p:sp>
      <p:sp>
        <p:nvSpPr>
          <p:cNvPr id="3" name="Content Placeholder 2"/>
          <p:cNvSpPr>
            <a:spLocks noGrp="1"/>
          </p:cNvSpPr>
          <p:nvPr>
            <p:ph idx="1"/>
          </p:nvPr>
        </p:nvSpPr>
        <p:spPr>
          <a:xfrm>
            <a:off x="467544" y="1491630"/>
            <a:ext cx="8229600" cy="504056"/>
          </a:xfrm>
        </p:spPr>
        <p:txBody>
          <a:bodyPr vert="horz" lIns="91440" tIns="45720" rIns="91440" bIns="45720" rtlCol="0" anchor="t">
            <a:normAutofit/>
          </a:bodyPr>
          <a:lstStyle/>
          <a:p>
            <a:r>
              <a:rPr lang="en-GB" sz="2000" dirty="0">
                <a:solidFill>
                  <a:schemeClr val="bg2">
                    <a:lumMod val="75000"/>
                  </a:schemeClr>
                </a:solidFill>
                <a:latin typeface="Nunito Sans" pitchFamily="2" charset="0"/>
                <a:cs typeface="Arial"/>
              </a:rPr>
              <a:t>The POAP is available </a:t>
            </a:r>
            <a:r>
              <a:rPr lang="en-GB" sz="2000" dirty="0">
                <a:solidFill>
                  <a:schemeClr val="bg2">
                    <a:lumMod val="75000"/>
                  </a:schemeClr>
                </a:solidFill>
                <a:highlight>
                  <a:srgbClr val="FFFF00"/>
                </a:highlight>
                <a:latin typeface="Nunito Sans" pitchFamily="2" charset="0"/>
                <a:cs typeface="Arial"/>
                <a:hlinkClick r:id="rId2">
                  <a:extLst>
                    <a:ext uri="{A12FA001-AC4F-418D-AE19-62706E023703}">
                      <ahyp:hlinkClr xmlns:ahyp="http://schemas.microsoft.com/office/drawing/2018/hyperlinkcolor" val="tx"/>
                    </a:ext>
                  </a:extLst>
                </a:hlinkClick>
              </a:rPr>
              <a:t>here</a:t>
            </a:r>
            <a:r>
              <a:rPr lang="en-GB" sz="2000" dirty="0">
                <a:solidFill>
                  <a:schemeClr val="bg2">
                    <a:lumMod val="75000"/>
                  </a:schemeClr>
                </a:solidFill>
                <a:highlight>
                  <a:srgbClr val="FFFF00"/>
                </a:highlight>
                <a:latin typeface="Nunito Sans" pitchFamily="2" charset="0"/>
                <a:cs typeface="Arial"/>
              </a:rPr>
              <a:t>.</a:t>
            </a:r>
            <a:endParaRPr lang="en-GB" sz="2000" dirty="0">
              <a:solidFill>
                <a:schemeClr val="bg2">
                  <a:lumMod val="75000"/>
                </a:schemeClr>
              </a:solidFill>
              <a:highlight>
                <a:srgbClr val="FFFF00"/>
              </a:highlight>
              <a:latin typeface="Nunito Sans" pitchFamily="2" charset="0"/>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1216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92361A3-B29A-CC94-79FE-50871E1B98CD}"/>
              </a:ext>
            </a:extLst>
          </p:cNvPr>
          <p:cNvGraphicFramePr>
            <a:graphicFrameLocks noGrp="1"/>
          </p:cNvGraphicFramePr>
          <p:nvPr>
            <p:ph idx="1"/>
          </p:nvPr>
        </p:nvGraphicFramePr>
        <p:xfrm>
          <a:off x="168030" y="588848"/>
          <a:ext cx="5858128" cy="1818172"/>
        </p:xfrm>
        <a:graphic>
          <a:graphicData uri="http://schemas.openxmlformats.org/drawingml/2006/table">
            <a:tbl>
              <a:tblPr firstRow="1" bandRow="1">
                <a:tableStyleId>{E8B1032C-EA38-4F05-BA0D-38AFFFC7BED3}</a:tableStyleId>
              </a:tblPr>
              <a:tblGrid>
                <a:gridCol w="3141640">
                  <a:extLst>
                    <a:ext uri="{9D8B030D-6E8A-4147-A177-3AD203B41FA5}">
                      <a16:colId xmlns:a16="http://schemas.microsoft.com/office/drawing/2014/main" val="460105067"/>
                    </a:ext>
                  </a:extLst>
                </a:gridCol>
                <a:gridCol w="2716488">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This vote is to approve the change into development </a:t>
                      </a: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sp>
        <p:nvSpPr>
          <p:cNvPr id="8" name="Title 1">
            <a:extLst>
              <a:ext uri="{FF2B5EF4-FFF2-40B4-BE49-F238E27FC236}">
                <a16:creationId xmlns:a16="http://schemas.microsoft.com/office/drawing/2014/main" id="{6F560235-461B-8B32-0CC6-476D88091D1E}"/>
              </a:ext>
            </a:extLst>
          </p:cNvPr>
          <p:cNvSpPr>
            <a:spLocks noGrp="1"/>
          </p:cNvSpPr>
          <p:nvPr>
            <p:ph type="title"/>
          </p:nvPr>
        </p:nvSpPr>
        <p:spPr>
          <a:xfrm>
            <a:off x="678396" y="228808"/>
            <a:ext cx="7787208" cy="288032"/>
          </a:xfrm>
        </p:spPr>
        <p:txBody>
          <a:bodyPr>
            <a:normAutofit fontScale="90000"/>
          </a:bodyPr>
          <a:lstStyle/>
          <a:p>
            <a:r>
              <a:rPr lang="en-GB" sz="2200" dirty="0"/>
              <a:t>XRN 5668 Production Data Back up </a:t>
            </a:r>
            <a:r>
              <a:rPr lang="en-US" sz="2200" dirty="0"/>
              <a:t> </a:t>
            </a:r>
            <a:endParaRPr lang="en-GB" dirty="0">
              <a:latin typeface="+mj-lt"/>
            </a:endParaRPr>
          </a:p>
        </p:txBody>
      </p:sp>
      <p:graphicFrame>
        <p:nvGraphicFramePr>
          <p:cNvPr id="4" name="Table 3">
            <a:extLst>
              <a:ext uri="{FF2B5EF4-FFF2-40B4-BE49-F238E27FC236}">
                <a16:creationId xmlns:a16="http://schemas.microsoft.com/office/drawing/2014/main" id="{0F42AD10-A34F-4CCB-D99F-A96354C819E4}"/>
              </a:ext>
            </a:extLst>
          </p:cNvPr>
          <p:cNvGraphicFramePr>
            <a:graphicFrameLocks noGrp="1"/>
          </p:cNvGraphicFramePr>
          <p:nvPr/>
        </p:nvGraphicFramePr>
        <p:xfrm>
          <a:off x="161229" y="2499218"/>
          <a:ext cx="8821542" cy="1656184"/>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92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a:t>
                      </a:r>
                      <a:r>
                        <a:rPr lang="en-GB" sz="1100" b="1" kern="1200" baseline="0" dirty="0">
                          <a:solidFill>
                            <a:schemeClr val="bg1"/>
                          </a:solidFill>
                          <a:latin typeface="+mn-lt"/>
                          <a:ea typeface="+mn-ea"/>
                          <a:cs typeface="+mn-cs"/>
                        </a:rPr>
                        <a:t> Description</a:t>
                      </a:r>
                      <a:endParaRPr lang="en-GB" sz="1100" b="1" u="sng"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extLst>
                  <a:ext uri="{0D108BD9-81ED-4DB2-BD59-A6C34878D82A}">
                    <a16:rowId xmlns:a16="http://schemas.microsoft.com/office/drawing/2014/main" val="10000"/>
                  </a:ext>
                </a:extLst>
              </a:tr>
              <a:tr h="1363606">
                <a:tc>
                  <a:txBody>
                    <a:bodyPr/>
                    <a:lstStyle/>
                    <a:p>
                      <a:r>
                        <a:rPr lang="en-GB" sz="1200" b="0" kern="1200" dirty="0">
                          <a:solidFill>
                            <a:srgbClr val="000000"/>
                          </a:solidFill>
                          <a:latin typeface="+mn-lt"/>
                          <a:ea typeface="+mn-ea"/>
                          <a:cs typeface="+mn-cs"/>
                        </a:rPr>
                        <a:t>As part of MHHS the programme is coordinating a series of production data backups on the 19th August. Although the MHHS programme is limited to Electricity at the moment it has been suggested that we as the GRDA take a copy of our portfolio on this day also.</a:t>
                      </a:r>
                    </a:p>
                    <a:p>
                      <a:r>
                        <a:rPr lang="en-GB" sz="1200" b="0" kern="1200" dirty="0">
                          <a:solidFill>
                            <a:srgbClr val="000000"/>
                          </a:solidFill>
                          <a:latin typeface="+mn-lt"/>
                          <a:ea typeface="+mn-ea"/>
                          <a:cs typeface="+mn-cs"/>
                        </a:rPr>
                        <a:t>Xoserve will be required to take and store a snapshot of production data on the 19</a:t>
                      </a:r>
                      <a:r>
                        <a:rPr lang="en-GB" sz="1200" b="0" kern="1200" baseline="30000" dirty="0">
                          <a:solidFill>
                            <a:srgbClr val="000000"/>
                          </a:solidFill>
                          <a:latin typeface="+mn-lt"/>
                          <a:ea typeface="+mn-ea"/>
                          <a:cs typeface="+mn-cs"/>
                        </a:rPr>
                        <a:t>th</a:t>
                      </a:r>
                      <a:r>
                        <a:rPr lang="en-GB" sz="1200" b="0" kern="1200" dirty="0">
                          <a:solidFill>
                            <a:srgbClr val="000000"/>
                          </a:solidFill>
                          <a:latin typeface="+mn-lt"/>
                          <a:ea typeface="+mn-ea"/>
                          <a:cs typeface="+mn-cs"/>
                        </a:rPr>
                        <a:t> August 2023.  This is similar to snapshots taken in January and November 2020.</a:t>
                      </a:r>
                    </a:p>
                    <a:p>
                      <a:r>
                        <a:rPr lang="en-GB" sz="1200" b="0" kern="1200" dirty="0">
                          <a:solidFill>
                            <a:srgbClr val="000000"/>
                          </a:solidFill>
                          <a:latin typeface="+mn-lt"/>
                          <a:ea typeface="+mn-ea"/>
                          <a:cs typeface="+mn-cs"/>
                        </a:rPr>
                        <a:t>This will be used for future coordinated testing purposes and will be the new industry baseline.</a:t>
                      </a:r>
                      <a:endParaRPr lang="en-US" sz="1200" b="0" kern="1200" dirty="0">
                        <a:solidFill>
                          <a:srgbClr val="000000"/>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D75CB8B0-64D9-731D-2D61-8E46226E83C4}"/>
              </a:ext>
            </a:extLst>
          </p:cNvPr>
          <p:cNvGraphicFramePr>
            <a:graphicFrameLocks noGrp="1"/>
          </p:cNvGraphicFramePr>
          <p:nvPr/>
        </p:nvGraphicFramePr>
        <p:xfrm>
          <a:off x="161229" y="4188892"/>
          <a:ext cx="8821542" cy="731520"/>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393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Service Area 1: Manage Shipper Transfers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0000"/>
                          </a:solidFill>
                          <a:latin typeface="+mn-lt"/>
                          <a:ea typeface="+mn-ea"/>
                          <a:cs typeface="+mn-cs"/>
                        </a:rPr>
                        <a:t>Funding Split 100% Shipper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184657">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5" name="Table 15">
            <a:extLst>
              <a:ext uri="{FF2B5EF4-FFF2-40B4-BE49-F238E27FC236}">
                <a16:creationId xmlns:a16="http://schemas.microsoft.com/office/drawing/2014/main" id="{A42150A8-2999-1C5F-B1D5-8456AC554378}"/>
              </a:ext>
            </a:extLst>
          </p:cNvPr>
          <p:cNvGraphicFramePr>
            <a:graphicFrameLocks noGrp="1"/>
          </p:cNvGraphicFramePr>
          <p:nvPr/>
        </p:nvGraphicFramePr>
        <p:xfrm>
          <a:off x="6157566" y="586754"/>
          <a:ext cx="2825205" cy="1809965"/>
        </p:xfrm>
        <a:graphic>
          <a:graphicData uri="http://schemas.openxmlformats.org/drawingml/2006/table">
            <a:tbl>
              <a:tblPr>
                <a:tableStyleId>{616DA210-FB5B-4158-B5E0-FEB733F419BA}</a:tableStyleId>
              </a:tblPr>
              <a:tblGrid>
                <a:gridCol w="1330044">
                  <a:extLst>
                    <a:ext uri="{9D8B030D-6E8A-4147-A177-3AD203B41FA5}">
                      <a16:colId xmlns:a16="http://schemas.microsoft.com/office/drawing/2014/main" val="2998317924"/>
                    </a:ext>
                  </a:extLst>
                </a:gridCol>
                <a:gridCol w="1495161">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solidFill>
                      <a:srgbClr val="56CF9E"/>
                    </a:solidFill>
                  </a:tcPr>
                </a:tc>
                <a:tc>
                  <a:txBody>
                    <a:bodyPr/>
                    <a:lstStyle/>
                    <a:p>
                      <a:r>
                        <a:rPr lang="en-GB" sz="1200" b="0" kern="1200" dirty="0">
                          <a:solidFill>
                            <a:srgbClr val="000000"/>
                          </a:solidFill>
                          <a:latin typeface="+mn-lt"/>
                          <a:ea typeface="+mn-ea"/>
                          <a:cs typeface="+mn-cs"/>
                        </a:rPr>
                        <a:t>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a:t>
                      </a:r>
                    </a:p>
                  </a:txBody>
                  <a:tcPr marT="0" marB="0" anchor="ctr">
                    <a:solidFill>
                      <a:srgbClr val="56CF9E"/>
                    </a:solidFill>
                  </a:tcPr>
                </a:tc>
                <a:tc>
                  <a:txBody>
                    <a:bodyPr/>
                    <a:lstStyle/>
                    <a:p>
                      <a:r>
                        <a:rPr lang="en-GB" sz="1200" b="0" kern="1200" dirty="0">
                          <a:solidFill>
                            <a:srgbClr val="000000"/>
                          </a:solidFill>
                          <a:latin typeface="+mn-lt"/>
                          <a:ea typeface="+mn-ea"/>
                          <a:cs typeface="+mn-cs"/>
                        </a:rPr>
                        <a:t>High</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Proposer</a:t>
                      </a:r>
                    </a:p>
                  </a:txBody>
                  <a:tcPr marT="0" marB="0" anchor="ctr">
                    <a:solidFill>
                      <a:srgbClr val="56CF9E"/>
                    </a:solidFill>
                  </a:tcPr>
                </a:tc>
                <a:tc>
                  <a:txBody>
                    <a:bodyPr/>
                    <a:lstStyle/>
                    <a:p>
                      <a:r>
                        <a:rPr lang="en-GB" sz="1200" b="0" kern="1200" dirty="0">
                          <a:solidFill>
                            <a:srgbClr val="000000"/>
                          </a:solidFill>
                          <a:latin typeface="+mn-lt"/>
                          <a:ea typeface="+mn-ea"/>
                          <a:cs typeface="+mn-cs"/>
                        </a:rPr>
                        <a:t>RTS - REC Technical Services</a:t>
                      </a: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Proposal</a:t>
                      </a:r>
                    </a:p>
                  </a:txBody>
                  <a:tcPr marT="0" marB="0" anchor="ctr">
                    <a:solidFill>
                      <a:srgbClr val="56CF9E"/>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sp>
        <p:nvSpPr>
          <p:cNvPr id="3" name="Star: 5 Points 2">
            <a:extLst>
              <a:ext uri="{FF2B5EF4-FFF2-40B4-BE49-F238E27FC236}">
                <a16:creationId xmlns:a16="http://schemas.microsoft.com/office/drawing/2014/main" id="{14F456D4-27C2-F9E6-7FFE-8D8D13F0FA54}"/>
              </a:ext>
            </a:extLst>
          </p:cNvPr>
          <p:cNvSpPr/>
          <p:nvPr/>
        </p:nvSpPr>
        <p:spPr>
          <a:xfrm>
            <a:off x="145304" y="179653"/>
            <a:ext cx="517167" cy="3579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858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92361A3-B29A-CC94-79FE-50871E1B98CD}"/>
              </a:ext>
            </a:extLst>
          </p:cNvPr>
          <p:cNvGraphicFramePr>
            <a:graphicFrameLocks noGrp="1"/>
          </p:cNvGraphicFramePr>
          <p:nvPr>
            <p:ph idx="1"/>
          </p:nvPr>
        </p:nvGraphicFramePr>
        <p:xfrm>
          <a:off x="168030" y="681570"/>
          <a:ext cx="5858128" cy="1818172"/>
        </p:xfrm>
        <a:graphic>
          <a:graphicData uri="http://schemas.openxmlformats.org/drawingml/2006/table">
            <a:tbl>
              <a:tblPr firstRow="1" bandRow="1">
                <a:tableStyleId>{E8B1032C-EA38-4F05-BA0D-38AFFFC7BED3}</a:tableStyleId>
              </a:tblPr>
              <a:tblGrid>
                <a:gridCol w="3141640">
                  <a:extLst>
                    <a:ext uri="{9D8B030D-6E8A-4147-A177-3AD203B41FA5}">
                      <a16:colId xmlns:a16="http://schemas.microsoft.com/office/drawing/2014/main" val="460105067"/>
                    </a:ext>
                  </a:extLst>
                </a:gridCol>
                <a:gridCol w="2716488">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22494419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74320">
                <a:tc gridSpan="2">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a:solidFill>
                            <a:srgbClr val="000000"/>
                          </a:solidFill>
                          <a:latin typeface="+mn-lt"/>
                          <a:ea typeface="+mn-ea"/>
                          <a:cs typeface="+mn-cs"/>
                        </a:rPr>
                        <a:t>This vote is to approve the change into development </a:t>
                      </a:r>
                      <a:endParaRPr lang="en-GB" sz="1200" b="1" kern="120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sp>
        <p:nvSpPr>
          <p:cNvPr id="8" name="Title 1">
            <a:extLst>
              <a:ext uri="{FF2B5EF4-FFF2-40B4-BE49-F238E27FC236}">
                <a16:creationId xmlns:a16="http://schemas.microsoft.com/office/drawing/2014/main" id="{6F560235-461B-8B32-0CC6-476D88091D1E}"/>
              </a:ext>
            </a:extLst>
          </p:cNvPr>
          <p:cNvSpPr>
            <a:spLocks noGrp="1"/>
          </p:cNvSpPr>
          <p:nvPr>
            <p:ph type="title"/>
          </p:nvPr>
        </p:nvSpPr>
        <p:spPr>
          <a:xfrm>
            <a:off x="683568" y="107603"/>
            <a:ext cx="8214557" cy="510105"/>
          </a:xfrm>
        </p:spPr>
        <p:txBody>
          <a:bodyPr>
            <a:noAutofit/>
          </a:bodyPr>
          <a:lstStyle/>
          <a:p>
            <a:r>
              <a:rPr lang="en-GB" sz="1100" dirty="0">
                <a:latin typeface="+mn-lt"/>
              </a:rPr>
              <a:t>XRN</a:t>
            </a:r>
            <a:r>
              <a:rPr lang="en-US" sz="1100" dirty="0">
                <a:latin typeface="+mn-lt"/>
              </a:rPr>
              <a:t> 5675 </a:t>
            </a:r>
            <a:r>
              <a:rPr lang="en-GB" sz="1100" dirty="0">
                <a:latin typeface="+mn-lt"/>
                <a:ea typeface="MS PGothic"/>
                <a:cs typeface="Arial"/>
              </a:rPr>
              <a:t>Implementation of 0836S - Resolution of Missing Messages following Central Switching Service implementation and integration with REC Change R0067 and Modification 0855 - Settlement Adjustments for Supply Meter Points impacted by the Central Switching System P1 Incident</a:t>
            </a:r>
          </a:p>
        </p:txBody>
      </p:sp>
      <p:graphicFrame>
        <p:nvGraphicFramePr>
          <p:cNvPr id="4" name="Table 3">
            <a:extLst>
              <a:ext uri="{FF2B5EF4-FFF2-40B4-BE49-F238E27FC236}">
                <a16:creationId xmlns:a16="http://schemas.microsoft.com/office/drawing/2014/main" id="{0F42AD10-A34F-4CCB-D99F-A96354C819E4}"/>
              </a:ext>
            </a:extLst>
          </p:cNvPr>
          <p:cNvGraphicFramePr>
            <a:graphicFrameLocks noGrp="1"/>
          </p:cNvGraphicFramePr>
          <p:nvPr/>
        </p:nvGraphicFramePr>
        <p:xfrm>
          <a:off x="175437" y="2558016"/>
          <a:ext cx="8814134" cy="1718094"/>
        </p:xfrm>
        <a:graphic>
          <a:graphicData uri="http://schemas.openxmlformats.org/drawingml/2006/table">
            <a:tbl>
              <a:tblPr firstRow="1" bandRow="1">
                <a:tableStyleId>{E8B1032C-EA38-4F05-BA0D-38AFFFC7BED3}</a:tableStyleId>
              </a:tblPr>
              <a:tblGrid>
                <a:gridCol w="8814134">
                  <a:extLst>
                    <a:ext uri="{9D8B030D-6E8A-4147-A177-3AD203B41FA5}">
                      <a16:colId xmlns:a16="http://schemas.microsoft.com/office/drawing/2014/main" val="20000"/>
                    </a:ext>
                  </a:extLst>
                </a:gridCol>
              </a:tblGrid>
              <a:tr h="255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a:t>
                      </a:r>
                      <a:r>
                        <a:rPr lang="en-GB" sz="1100" b="1" kern="1200" baseline="0">
                          <a:solidFill>
                            <a:schemeClr val="bg1"/>
                          </a:solidFill>
                          <a:latin typeface="+mn-lt"/>
                          <a:ea typeface="+mn-ea"/>
                          <a:cs typeface="+mn-cs"/>
                        </a:rPr>
                        <a:t> Description</a:t>
                      </a:r>
                      <a:endParaRPr lang="en-GB" sz="1100" b="1" u="sng"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extLst>
                  <a:ext uri="{0D108BD9-81ED-4DB2-BD59-A6C34878D82A}">
                    <a16:rowId xmlns:a16="http://schemas.microsoft.com/office/drawing/2014/main" val="10000"/>
                  </a:ext>
                </a:extLst>
              </a:tr>
              <a:tr h="1463040">
                <a:tc>
                  <a:txBody>
                    <a:bodyPr/>
                    <a:lstStyle/>
                    <a:p>
                      <a:r>
                        <a:rPr lang="en-GB" sz="900" kern="1200">
                          <a:solidFill>
                            <a:schemeClr val="tx1"/>
                          </a:solidFill>
                          <a:effectLst/>
                          <a:latin typeface="+mn-lt"/>
                          <a:ea typeface="+mn-ea"/>
                          <a:cs typeface="+mn-cs"/>
                        </a:rPr>
                        <a:t>Implementation of Modification 0836S and Modification 0855</a:t>
                      </a:r>
                    </a:p>
                    <a:p>
                      <a:pPr marL="285750" indent="-285750">
                        <a:buFont typeface="Arial" panose="020B0604020202020204" pitchFamily="34" charset="0"/>
                        <a:buChar char="•"/>
                      </a:pPr>
                      <a:r>
                        <a:rPr lang="en-GB" sz="900" kern="1200">
                          <a:solidFill>
                            <a:schemeClr val="tx1"/>
                          </a:solidFill>
                          <a:effectLst/>
                          <a:latin typeface="+mn-lt"/>
                          <a:ea typeface="+mn-ea"/>
                          <a:cs typeface="+mn-cs"/>
                        </a:rPr>
                        <a:t>Create a Meter Reading for the CSS Registration Effective Date (CSS EFD Meter Reading) in the UK Link system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a:effectLst/>
                          <a:latin typeface="+mn-lt"/>
                          <a:ea typeface="MS PGothic"/>
                          <a:cs typeface="Arial"/>
                        </a:rPr>
                        <a:t>As this Meter Reading is intended to be used for Customer Settlement – </a:t>
                      </a:r>
                      <a:r>
                        <a:rPr lang="en-GB" sz="900" b="0">
                          <a:effectLst/>
                          <a:highlight>
                            <a:srgbClr val="FFFF00"/>
                          </a:highlight>
                          <a:latin typeface="+mn-lt"/>
                          <a:ea typeface="MS PGothic"/>
                          <a:cs typeface="Arial"/>
                        </a:rPr>
                        <a:t>Suppliers and Shippers have asked that this Reading is issued to Shippers via email as soon as possible, including additional information to support agreed readings process being executed.  Ideally this should be issued as soon as the Opening Meter Readings are loaded in UK Link systems – from circa 17</a:t>
                      </a:r>
                      <a:r>
                        <a:rPr lang="en-GB" sz="900" b="0" baseline="30000">
                          <a:effectLst/>
                          <a:highlight>
                            <a:srgbClr val="FFFF00"/>
                          </a:highlight>
                          <a:latin typeface="+mn-lt"/>
                          <a:ea typeface="MS PGothic"/>
                          <a:cs typeface="Arial"/>
                        </a:rPr>
                        <a:t>th</a:t>
                      </a:r>
                      <a:r>
                        <a:rPr lang="en-GB" sz="900" b="0">
                          <a:effectLst/>
                          <a:highlight>
                            <a:srgbClr val="FFFF00"/>
                          </a:highlight>
                          <a:latin typeface="+mn-lt"/>
                          <a:ea typeface="MS PGothic"/>
                          <a:cs typeface="Arial"/>
                        </a:rPr>
                        <a:t> August 2023</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0">
                          <a:effectLst/>
                          <a:highlight>
                            <a:srgbClr val="FFFF00"/>
                          </a:highlight>
                          <a:latin typeface="+mn-lt"/>
                          <a:ea typeface="MS PGothic"/>
                          <a:cs typeface="Arial"/>
                        </a:rPr>
                        <a:t>Once the period to allow the outgoing Shipper to replace the CSS EFD Meter Reading Replacement has expired, in accordance with the business rules in 0836S and 0855 assess materiality and issue adjustments.  </a:t>
                      </a:r>
                      <a:r>
                        <a:rPr lang="en-GB" sz="900" kern="1200">
                          <a:solidFill>
                            <a:schemeClr val="tx1"/>
                          </a:solidFill>
                          <a:effectLst/>
                          <a:latin typeface="+mn-lt"/>
                          <a:ea typeface="+mn-ea"/>
                          <a:cs typeface="+mn-cs"/>
                        </a:rPr>
                        <a:t>[Subject to confirmation by Modification 0855 workgroup development, a materiality test may be applied.  If applicable, where the energy value derived between the energy determined between the Readings on the CSS Registration Effective Date and UK Link Registration Effective Date is less than or equal to 1,200kWh then the adjustment shall not be undertaken.] Adjustments will follow normal adjustment timetable of issue within M+2 of calculation.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D75CB8B0-64D9-731D-2D61-8E46226E83C4}"/>
              </a:ext>
            </a:extLst>
          </p:cNvPr>
          <p:cNvGraphicFramePr>
            <a:graphicFrameLocks noGrp="1"/>
          </p:cNvGraphicFramePr>
          <p:nvPr/>
        </p:nvGraphicFramePr>
        <p:xfrm>
          <a:off x="175437" y="4276110"/>
          <a:ext cx="8821542" cy="731520"/>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333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00000"/>
                          </a:solidFill>
                          <a:latin typeface="+mn-lt"/>
                          <a:ea typeface="+mn-ea"/>
                          <a:cs typeface="+mn-cs"/>
                        </a:rPr>
                        <a:t>Service Area 1: Manage Shipper Transfers</a:t>
                      </a:r>
                      <a:endParaRPr lang="en-US" sz="1200" b="0" kern="1200">
                        <a:solidFill>
                          <a:srgbClr val="000000"/>
                        </a:solidFill>
                        <a:latin typeface="+mn-lt"/>
                        <a:ea typeface="+mn-ea"/>
                        <a:cs typeface="+mn-cs"/>
                      </a:endParaRPr>
                    </a:p>
                    <a:p>
                      <a:pPr marL="0" marR="0" lvl="0" indent="0" algn="l">
                        <a:lnSpc>
                          <a:spcPct val="100000"/>
                        </a:lnSpc>
                        <a:spcBef>
                          <a:spcPts val="0"/>
                        </a:spcBef>
                        <a:spcAft>
                          <a:spcPts val="0"/>
                        </a:spcAft>
                        <a:buNone/>
                      </a:pPr>
                      <a:r>
                        <a:rPr lang="en-US" sz="1200" b="0" i="0" u="none" strike="noStrike" kern="1200" noProof="0">
                          <a:solidFill>
                            <a:srgbClr val="000000"/>
                          </a:solidFill>
                          <a:latin typeface="Calibri"/>
                        </a:rPr>
                        <a:t>Funding Split</a:t>
                      </a:r>
                      <a:r>
                        <a:rPr lang="en-US" sz="1200" b="1" i="0" u="none" strike="noStrike" kern="1200" noProof="0">
                          <a:solidFill>
                            <a:srgbClr val="000000"/>
                          </a:solidFill>
                          <a:latin typeface="Calibri"/>
                        </a:rPr>
                        <a:t> </a:t>
                      </a:r>
                      <a:r>
                        <a:rPr lang="en-US" sz="1200" b="0" kern="1200">
                          <a:solidFill>
                            <a:srgbClr val="000000"/>
                          </a:solidFill>
                          <a:latin typeface="+mn-lt"/>
                          <a:ea typeface="+mn-ea"/>
                          <a:cs typeface="+mn-cs"/>
                        </a:rPr>
                        <a:t>100% Shipper</a:t>
                      </a:r>
                      <a:endParaRPr lang="en-US" sz="1400" b="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274320">
                <a:tc>
                  <a:txBody>
                    <a:bodyPr/>
                    <a:lstStyle/>
                    <a:p>
                      <a:pPr marL="0" marR="0" lvl="0" indent="0" algn="l" rtl="0" eaLnBrk="1" fontAlgn="auto" latinLnBrk="0" hangingPunct="1">
                        <a:lnSpc>
                          <a:spcPct val="100000"/>
                        </a:lnSpc>
                        <a:spcBef>
                          <a:spcPts val="0"/>
                        </a:spcBef>
                        <a:spcAft>
                          <a:spcPts val="0"/>
                        </a:spcAft>
                        <a:buClrTx/>
                        <a:buSzTx/>
                        <a:buFontTx/>
                        <a:buNone/>
                      </a:pPr>
                      <a:r>
                        <a:rPr lang="en-GB" sz="12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latin typeface="+mn-lt"/>
                          <a:ea typeface="+mn-ea"/>
                          <a:cs typeface="+mn-cs"/>
                        </a:rPr>
                        <a:t>100% Shipper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5" name="Table 15">
            <a:extLst>
              <a:ext uri="{FF2B5EF4-FFF2-40B4-BE49-F238E27FC236}">
                <a16:creationId xmlns:a16="http://schemas.microsoft.com/office/drawing/2014/main" id="{A42150A8-2999-1C5F-B1D5-8456AC554378}"/>
              </a:ext>
            </a:extLst>
          </p:cNvPr>
          <p:cNvGraphicFramePr>
            <a:graphicFrameLocks noGrp="1"/>
          </p:cNvGraphicFramePr>
          <p:nvPr/>
        </p:nvGraphicFramePr>
        <p:xfrm>
          <a:off x="6150766" y="687003"/>
          <a:ext cx="2825205" cy="1812622"/>
        </p:xfrm>
        <a:graphic>
          <a:graphicData uri="http://schemas.openxmlformats.org/drawingml/2006/table">
            <a:tbl>
              <a:tblPr>
                <a:tableStyleId>{616DA210-FB5B-4158-B5E0-FEB733F419BA}</a:tableStyleId>
              </a:tblPr>
              <a:tblGrid>
                <a:gridCol w="1330044">
                  <a:extLst>
                    <a:ext uri="{9D8B030D-6E8A-4147-A177-3AD203B41FA5}">
                      <a16:colId xmlns:a16="http://schemas.microsoft.com/office/drawing/2014/main" val="2998317924"/>
                    </a:ext>
                  </a:extLst>
                </a:gridCol>
                <a:gridCol w="1495161">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solidFill>
                      <a:srgbClr val="56CF9E"/>
                    </a:solidFill>
                  </a:tcPr>
                </a:tc>
                <a:tc>
                  <a:txBody>
                    <a:bodyPr/>
                    <a:lstStyle/>
                    <a:p>
                      <a:r>
                        <a:rPr lang="en-GB" sz="1200" b="0" kern="1200">
                          <a:solidFill>
                            <a:srgbClr val="000000"/>
                          </a:solidFill>
                          <a:latin typeface="+mn-lt"/>
                          <a:ea typeface="+mn-ea"/>
                          <a:cs typeface="+mn-cs"/>
                        </a:rPr>
                        <a:t>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a:t>
                      </a:r>
                    </a:p>
                  </a:txBody>
                  <a:tcPr marT="0" marB="0" anchor="ctr">
                    <a:solidFill>
                      <a:srgbClr val="56CF9E"/>
                    </a:solidFill>
                  </a:tcPr>
                </a:tc>
                <a:tc>
                  <a:txBody>
                    <a:bodyPr/>
                    <a:lstStyle/>
                    <a:p>
                      <a:r>
                        <a:rPr lang="en-GB" sz="1200" b="0" kern="1200">
                          <a:solidFill>
                            <a:srgbClr val="000000"/>
                          </a:solidFill>
                          <a:latin typeface="+mn-lt"/>
                          <a:ea typeface="+mn-ea"/>
                          <a:cs typeface="+mn-cs"/>
                        </a:rPr>
                        <a:t>Urgent</a:t>
                      </a:r>
                    </a:p>
                  </a:txBody>
                  <a:tcPr anchor="ctr"/>
                </a:tc>
                <a:extLst>
                  <a:ext uri="{0D108BD9-81ED-4DB2-BD59-A6C34878D82A}">
                    <a16:rowId xmlns:a16="http://schemas.microsoft.com/office/drawing/2014/main" val="150413113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Proposer</a:t>
                      </a:r>
                    </a:p>
                  </a:txBody>
                  <a:tcPr marT="0" marB="0" anchor="ctr">
                    <a:solidFill>
                      <a:srgbClr val="56CF9E"/>
                    </a:solidFill>
                  </a:tcPr>
                </a:tc>
                <a:tc>
                  <a:txBody>
                    <a:bodyPr/>
                    <a:lstStyle/>
                    <a:p>
                      <a:r>
                        <a:rPr lang="en-GB" sz="1200" b="0" kern="1200">
                          <a:solidFill>
                            <a:schemeClr val="tx1"/>
                          </a:solidFill>
                          <a:latin typeface="+mn-lt"/>
                          <a:ea typeface="+mn-ea"/>
                          <a:cs typeface="+mn-cs"/>
                        </a:rPr>
                        <a:t>David Addison, Xoserve</a:t>
                      </a:r>
                    </a:p>
                  </a:txBody>
                  <a:tcPr anchor="ctr"/>
                </a:tc>
                <a:extLst>
                  <a:ext uri="{0D108BD9-81ED-4DB2-BD59-A6C34878D82A}">
                    <a16:rowId xmlns:a16="http://schemas.microsoft.com/office/drawing/2014/main" val="226082518"/>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Proposal</a:t>
                      </a:r>
                    </a:p>
                  </a:txBody>
                  <a:tcPr marT="0" marB="0" anchor="ctr">
                    <a:solidFill>
                      <a:srgbClr val="56CF9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hlinkClick r:id="rId2"/>
                        </a:rPr>
                        <a:t>Link to CP</a:t>
                      </a:r>
                      <a:endParaRPr lang="en-GB" sz="1200">
                        <a:solidFill>
                          <a:srgbClr val="000000"/>
                        </a:solidFill>
                      </a:endParaRPr>
                    </a:p>
                    <a:p>
                      <a:endParaRPr lang="en-GB" sz="1200">
                        <a:solidFill>
                          <a:srgbClr val="000000"/>
                        </a:solidFill>
                      </a:endParaRPr>
                    </a:p>
                  </a:txBody>
                  <a:tcPr anchor="ctr"/>
                </a:tc>
                <a:extLst>
                  <a:ext uri="{0D108BD9-81ED-4DB2-BD59-A6C34878D82A}">
                    <a16:rowId xmlns:a16="http://schemas.microsoft.com/office/drawing/2014/main" val="4142360913"/>
                  </a:ext>
                </a:extLst>
              </a:tr>
            </a:tbl>
          </a:graphicData>
        </a:graphic>
      </p:graphicFrame>
      <p:sp>
        <p:nvSpPr>
          <p:cNvPr id="3" name="Star: 5 Points 2">
            <a:extLst>
              <a:ext uri="{FF2B5EF4-FFF2-40B4-BE49-F238E27FC236}">
                <a16:creationId xmlns:a16="http://schemas.microsoft.com/office/drawing/2014/main" id="{6B102245-1DBC-AF7E-D9F5-411895D7DB76}"/>
              </a:ext>
            </a:extLst>
          </p:cNvPr>
          <p:cNvSpPr/>
          <p:nvPr/>
        </p:nvSpPr>
        <p:spPr>
          <a:xfrm>
            <a:off x="145304" y="179653"/>
            <a:ext cx="517167" cy="3579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88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92361A3-B29A-CC94-79FE-50871E1B98CD}"/>
              </a:ext>
            </a:extLst>
          </p:cNvPr>
          <p:cNvGraphicFramePr>
            <a:graphicFrameLocks noGrp="1"/>
          </p:cNvGraphicFramePr>
          <p:nvPr>
            <p:ph idx="1"/>
          </p:nvPr>
        </p:nvGraphicFramePr>
        <p:xfrm>
          <a:off x="181783" y="665969"/>
          <a:ext cx="5858128" cy="1818172"/>
        </p:xfrm>
        <a:graphic>
          <a:graphicData uri="http://schemas.openxmlformats.org/drawingml/2006/table">
            <a:tbl>
              <a:tblPr firstRow="1" bandRow="1">
                <a:tableStyleId>{E8B1032C-EA38-4F05-BA0D-38AFFFC7BED3}</a:tableStyleId>
              </a:tblPr>
              <a:tblGrid>
                <a:gridCol w="3141640">
                  <a:extLst>
                    <a:ext uri="{9D8B030D-6E8A-4147-A177-3AD203B41FA5}">
                      <a16:colId xmlns:a16="http://schemas.microsoft.com/office/drawing/2014/main" val="460105067"/>
                    </a:ext>
                  </a:extLst>
                </a:gridCol>
                <a:gridCol w="2716488">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For Information</a:t>
                      </a: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sp>
        <p:nvSpPr>
          <p:cNvPr id="8" name="Title 1">
            <a:extLst>
              <a:ext uri="{FF2B5EF4-FFF2-40B4-BE49-F238E27FC236}">
                <a16:creationId xmlns:a16="http://schemas.microsoft.com/office/drawing/2014/main" id="{6F560235-461B-8B32-0CC6-476D88091D1E}"/>
              </a:ext>
            </a:extLst>
          </p:cNvPr>
          <p:cNvSpPr>
            <a:spLocks noGrp="1"/>
          </p:cNvSpPr>
          <p:nvPr>
            <p:ph type="title"/>
          </p:nvPr>
        </p:nvSpPr>
        <p:spPr>
          <a:xfrm>
            <a:off x="-130229" y="521952"/>
            <a:ext cx="9433048" cy="288033"/>
          </a:xfrm>
        </p:spPr>
        <p:txBody>
          <a:bodyPr>
            <a:normAutofit fontScale="90000"/>
          </a:bodyPr>
          <a:lstStyle/>
          <a:p>
            <a:r>
              <a:rPr lang="en-US" sz="2200" dirty="0"/>
              <a:t>XRN 5647 Minor Release Drop 11 </a:t>
            </a:r>
            <a:br>
              <a:rPr lang="en-US" sz="1600" dirty="0"/>
            </a:br>
            <a:br>
              <a:rPr lang="en-US" sz="1600" dirty="0"/>
            </a:br>
            <a:endParaRPr lang="en-GB" dirty="0">
              <a:latin typeface="+mj-lt"/>
            </a:endParaRPr>
          </a:p>
        </p:txBody>
      </p:sp>
      <p:graphicFrame>
        <p:nvGraphicFramePr>
          <p:cNvPr id="4" name="Table 3">
            <a:extLst>
              <a:ext uri="{FF2B5EF4-FFF2-40B4-BE49-F238E27FC236}">
                <a16:creationId xmlns:a16="http://schemas.microsoft.com/office/drawing/2014/main" id="{0F42AD10-A34F-4CCB-D99F-A96354C819E4}"/>
              </a:ext>
            </a:extLst>
          </p:cNvPr>
          <p:cNvGraphicFramePr>
            <a:graphicFrameLocks noGrp="1"/>
          </p:cNvGraphicFramePr>
          <p:nvPr/>
        </p:nvGraphicFramePr>
        <p:xfrm>
          <a:off x="176914" y="2601739"/>
          <a:ext cx="8821542" cy="1612069"/>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312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a:t>
                      </a:r>
                      <a:r>
                        <a:rPr lang="en-GB" sz="1100" b="1" kern="1200" baseline="0" dirty="0">
                          <a:solidFill>
                            <a:schemeClr val="bg1"/>
                          </a:solidFill>
                          <a:latin typeface="+mn-lt"/>
                          <a:ea typeface="+mn-ea"/>
                          <a:cs typeface="+mn-cs"/>
                        </a:rPr>
                        <a:t> Description</a:t>
                      </a:r>
                      <a:endParaRPr lang="en-GB" sz="1100" b="1" u="sng"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extLst>
                  <a:ext uri="{0D108BD9-81ED-4DB2-BD59-A6C34878D82A}">
                    <a16:rowId xmlns:a16="http://schemas.microsoft.com/office/drawing/2014/main" val="10000"/>
                  </a:ext>
                </a:extLst>
              </a:tr>
              <a:tr h="1299356">
                <a:tc>
                  <a:txBody>
                    <a:bodyPr/>
                    <a:lstStyle/>
                    <a:p>
                      <a:r>
                        <a:rPr lang="en-US" sz="1400" b="0" kern="1200" dirty="0">
                          <a:solidFill>
                            <a:srgbClr val="000000"/>
                          </a:solidFill>
                          <a:latin typeface="+mn-lt"/>
                          <a:ea typeface="+mn-ea"/>
                          <a:cs typeface="+mn-cs"/>
                        </a:rPr>
                        <a:t>This Change Proposal has been raised to create a parent XRN for Minor Release Drop 11. There are 3 changes within this release:</a:t>
                      </a:r>
                    </a:p>
                    <a:p>
                      <a:pPr marL="285750" indent="-285750">
                        <a:buFont typeface="Arial" panose="020B0604020202020204" pitchFamily="34" charset="0"/>
                        <a:buChar char="•"/>
                      </a:pPr>
                      <a:r>
                        <a:rPr lang="en-US" sz="1400" b="0" kern="1200" dirty="0">
                          <a:solidFill>
                            <a:srgbClr val="000000"/>
                          </a:solidFill>
                          <a:latin typeface="+mn-lt"/>
                          <a:ea typeface="+mn-ea"/>
                          <a:cs typeface="+mn-cs"/>
                        </a:rPr>
                        <a:t>XRN5547 Updating the Comprehensive Invoice Master List and INV template</a:t>
                      </a:r>
                    </a:p>
                    <a:p>
                      <a:pPr marL="285750" indent="-285750">
                        <a:buFont typeface="Arial" panose="020B0604020202020204" pitchFamily="34" charset="0"/>
                        <a:buChar char="•"/>
                      </a:pPr>
                      <a:r>
                        <a:rPr lang="en-US" sz="1400" b="0" kern="1200" dirty="0">
                          <a:solidFill>
                            <a:srgbClr val="000000"/>
                          </a:solidFill>
                          <a:latin typeface="+mn-lt"/>
                          <a:ea typeface="+mn-ea"/>
                          <a:cs typeface="+mn-cs"/>
                        </a:rPr>
                        <a:t>XRN5316 Rejecting a replacement read with a pre-Line in the Sand (LIS) read date</a:t>
                      </a:r>
                    </a:p>
                    <a:p>
                      <a:pPr marL="285750" indent="-285750">
                        <a:buFont typeface="Arial" panose="020B0604020202020204" pitchFamily="34" charset="0"/>
                        <a:buChar char="•"/>
                      </a:pPr>
                      <a:r>
                        <a:rPr lang="en-US" sz="1400" b="0" kern="1200" dirty="0">
                          <a:solidFill>
                            <a:srgbClr val="000000"/>
                          </a:solidFill>
                          <a:latin typeface="+mn-lt"/>
                          <a:ea typeface="+mn-ea"/>
                          <a:cs typeface="+mn-cs"/>
                        </a:rPr>
                        <a:t>XRN5651 Updates to class 3 and 4 inner tolerance ranges used in meter read validation process</a:t>
                      </a:r>
                      <a:endParaRPr lang="en-GB" sz="1400" b="0" kern="1200" dirty="0">
                        <a:solidFill>
                          <a:srgbClr val="000000"/>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D75CB8B0-64D9-731D-2D61-8E46226E83C4}"/>
              </a:ext>
            </a:extLst>
          </p:cNvPr>
          <p:cNvGraphicFramePr>
            <a:graphicFrameLocks noGrp="1"/>
          </p:cNvGraphicFramePr>
          <p:nvPr/>
        </p:nvGraphicFramePr>
        <p:xfrm>
          <a:off x="176914" y="4347228"/>
          <a:ext cx="8821542" cy="548640"/>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213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Areas Associated</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191740">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6440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5" name="Table 15">
            <a:extLst>
              <a:ext uri="{FF2B5EF4-FFF2-40B4-BE49-F238E27FC236}">
                <a16:creationId xmlns:a16="http://schemas.microsoft.com/office/drawing/2014/main" id="{A42150A8-2999-1C5F-B1D5-8456AC554378}"/>
              </a:ext>
            </a:extLst>
          </p:cNvPr>
          <p:cNvGraphicFramePr>
            <a:graphicFrameLocks noGrp="1"/>
          </p:cNvGraphicFramePr>
          <p:nvPr/>
        </p:nvGraphicFramePr>
        <p:xfrm>
          <a:off x="6144772" y="671401"/>
          <a:ext cx="2825205" cy="1807308"/>
        </p:xfrm>
        <a:graphic>
          <a:graphicData uri="http://schemas.openxmlformats.org/drawingml/2006/table">
            <a:tbl>
              <a:tblPr>
                <a:tableStyleId>{616DA210-FB5B-4158-B5E0-FEB733F419BA}</a:tableStyleId>
              </a:tblPr>
              <a:tblGrid>
                <a:gridCol w="1330044">
                  <a:extLst>
                    <a:ext uri="{9D8B030D-6E8A-4147-A177-3AD203B41FA5}">
                      <a16:colId xmlns:a16="http://schemas.microsoft.com/office/drawing/2014/main" val="2998317924"/>
                    </a:ext>
                  </a:extLst>
                </a:gridCol>
                <a:gridCol w="1495161">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solidFill>
                      <a:srgbClr val="56CF9E"/>
                    </a:solidFill>
                  </a:tcPr>
                </a:tc>
                <a:tc>
                  <a:txBody>
                    <a:bodyPr/>
                    <a:lstStyle/>
                    <a:p>
                      <a:r>
                        <a:rPr lang="en-GB" sz="1200" b="0" kern="1200" dirty="0">
                          <a:solidFill>
                            <a:srgbClr val="000000"/>
                          </a:solidFill>
                          <a:latin typeface="+mn-lt"/>
                          <a:ea typeface="+mn-ea"/>
                          <a:cs typeface="+mn-cs"/>
                        </a:rPr>
                        <a:t>Release Parent</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a:t>
                      </a:r>
                    </a:p>
                  </a:txBody>
                  <a:tcPr marT="0" marB="0" anchor="ctr">
                    <a:solidFill>
                      <a:srgbClr val="56CF9E"/>
                    </a:solidFill>
                  </a:tcPr>
                </a:tc>
                <a:tc>
                  <a:txBody>
                    <a:bodyPr/>
                    <a:lstStyle/>
                    <a:p>
                      <a:r>
                        <a:rPr lang="en-GB" sz="1200" b="0" kern="1200" dirty="0">
                          <a:solidFill>
                            <a:srgbClr val="000000"/>
                          </a:solidFill>
                          <a:latin typeface="+mn-lt"/>
                          <a:ea typeface="+mn-ea"/>
                          <a:cs typeface="+mn-cs"/>
                        </a:rPr>
                        <a:t>Medium</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Proposer</a:t>
                      </a:r>
                    </a:p>
                  </a:txBody>
                  <a:tcPr marT="0" marB="0" anchor="ctr">
                    <a:solidFill>
                      <a:srgbClr val="56CF9E"/>
                    </a:solidFill>
                  </a:tcPr>
                </a:tc>
                <a:tc>
                  <a:txBody>
                    <a:bodyPr/>
                    <a:lstStyle/>
                    <a:p>
                      <a:r>
                        <a:rPr lang="en-GB" sz="1200" b="0" kern="1200" dirty="0">
                          <a:solidFill>
                            <a:srgbClr val="000000"/>
                          </a:solidFill>
                          <a:latin typeface="+mn-lt"/>
                          <a:ea typeface="+mn-ea"/>
                          <a:cs typeface="+mn-cs"/>
                        </a:rPr>
                        <a:t>Xoserve</a:t>
                      </a: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Proposal</a:t>
                      </a:r>
                    </a:p>
                  </a:txBody>
                  <a:tcPr marT="0" marB="0" anchor="ctr">
                    <a:solidFill>
                      <a:srgbClr val="56CF9E"/>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spTree>
    <p:extLst>
      <p:ext uri="{BB962C8B-B14F-4D97-AF65-F5344CB8AC3E}">
        <p14:creationId xmlns:p14="http://schemas.microsoft.com/office/powerpoint/2010/main" val="822732141"/>
      </p:ext>
    </p:extLst>
  </p:cSld>
  <p:clrMapOvr>
    <a:masterClrMapping/>
  </p:clrMapOvr>
</p:sld>
</file>

<file path=ppt/theme/theme1.xml><?xml version="1.0" encoding="utf-8"?>
<a:theme xmlns:a="http://schemas.openxmlformats.org/drawingml/2006/main" name="Office Theme">
  <a:themeElements>
    <a:clrScheme name="Custom 2">
      <a:dk1>
        <a:srgbClr val="1D3E61"/>
      </a:dk1>
      <a:lt1>
        <a:sysClr val="window" lastClr="FFFFFF"/>
      </a:lt1>
      <a:dk2>
        <a:srgbClr val="3E5AA8"/>
      </a:dk2>
      <a:lt2>
        <a:srgbClr val="84B8DA"/>
      </a:lt2>
      <a:accent1>
        <a:srgbClr val="B1D6E8"/>
      </a:accent1>
      <a:accent2>
        <a:srgbClr val="6440A3"/>
      </a:accent2>
      <a:accent3>
        <a:srgbClr val="56CF9E"/>
      </a:accent3>
      <a:accent4>
        <a:srgbClr val="E65761"/>
      </a:accent4>
      <a:accent5>
        <a:srgbClr val="FCBC55"/>
      </a:accent5>
      <a:accent6>
        <a:srgbClr val="379196"/>
      </a:accent6>
      <a:hlink>
        <a:srgbClr val="40D1F5"/>
      </a:hlink>
      <a:folHlink>
        <a:srgbClr val="D2232A"/>
      </a:folHlink>
    </a:clrScheme>
    <a:fontScheme name="Xoserve">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B8233D5DF9DD4695A1650997F69565" ma:contentTypeVersion="7" ma:contentTypeDescription="Create a new document." ma:contentTypeScope="" ma:versionID="da4769f9496b4d01545707bab2fc3826">
  <xsd:schema xmlns:xsd="http://www.w3.org/2001/XMLSchema" xmlns:xs="http://www.w3.org/2001/XMLSchema" xmlns:p="http://schemas.microsoft.com/office/2006/metadata/properties" xmlns:ns2="2aea91f8-6f9b-4cea-a9ea-2669ae9cb0b8" xmlns:ns3="103fba77-31dd-4780-83f9-c54f26c3a260" targetNamespace="http://schemas.microsoft.com/office/2006/metadata/properties" ma:root="true" ma:fieldsID="dbd67878ee1b40c1510a7cf779205d7c" ns2:_="" ns3:_="">
    <xsd:import namespace="2aea91f8-6f9b-4cea-a9ea-2669ae9cb0b8"/>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91f8-6f9b-4cea-a9ea-2669ae9c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728B58-601E-4027-AF0C-C2329912A912}">
  <ds:schemaRefs>
    <ds:schemaRef ds:uri="http://schemas.microsoft.com/sharepoint/v3/contenttype/forms"/>
  </ds:schemaRefs>
</ds:datastoreItem>
</file>

<file path=customXml/itemProps2.xml><?xml version="1.0" encoding="utf-8"?>
<ds:datastoreItem xmlns:ds="http://schemas.openxmlformats.org/officeDocument/2006/customXml" ds:itemID="{7CDCA2EE-E012-4670-B3D9-A51ED12AF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a91f8-6f9b-4cea-a9ea-2669ae9cb0b8"/>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6CA555-216C-4261-AF87-A8E955167736}">
  <ds:schemaRefs>
    <ds:schemaRef ds:uri="2a440afa-4252-4117-9df7-ecb9da4d8559"/>
    <ds:schemaRef ds:uri="http://purl.org/dc/dcmitype/"/>
    <ds:schemaRef ds:uri="http://purl.org/dc/elements/1.1/"/>
    <ds:schemaRef ds:uri="http://schemas.openxmlformats.org/package/2006/metadata/core-properties"/>
    <ds:schemaRef ds:uri="63c1b528-3b6b-4cf2-b13d-93236319d35a"/>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1ac242c6-bb80-4e2c-8d94-752da52e3643"/>
    <ds:schemaRef ds:uri="334d22e6-bd48-42c0-8478-53ab374ca1ce"/>
    <ds:schemaRef ds:uri="5844fa40-a696-4ac9-bd38-c0330d295109"/>
    <ds:schemaRef ds:uri="c78a4dae-5fc0-4ed3-ad80-da51122ab114"/>
  </ds:schemaRefs>
</ds:datastoreItem>
</file>

<file path=docProps/app.xml><?xml version="1.0" encoding="utf-8"?>
<Properties xmlns="http://schemas.openxmlformats.org/officeDocument/2006/extended-properties" xmlns:vt="http://schemas.openxmlformats.org/officeDocument/2006/docPropsVTypes">
  <Template/>
  <TotalTime>0</TotalTime>
  <Words>6999</Words>
  <Application>Microsoft Office PowerPoint</Application>
  <PresentationFormat>On-screen Show (16:9)</PresentationFormat>
  <Paragraphs>1358</Paragraphs>
  <Slides>60</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2" baseType="lpstr">
      <vt:lpstr>Arial</vt:lpstr>
      <vt:lpstr>Wingdings</vt:lpstr>
      <vt:lpstr>Symbol</vt:lpstr>
      <vt:lpstr>Calibri</vt:lpstr>
      <vt:lpstr>Avenir Next LT Pro</vt:lpstr>
      <vt:lpstr>Nunito Sans (Headings)</vt:lpstr>
      <vt:lpstr>Courier New</vt:lpstr>
      <vt:lpstr>Nunito Sans</vt:lpstr>
      <vt:lpstr>Nunito Sans</vt:lpstr>
      <vt:lpstr>Nunito Sans </vt:lpstr>
      <vt:lpstr>Office Theme</vt:lpstr>
      <vt:lpstr>Document</vt:lpstr>
      <vt:lpstr>DSC Delivery Sub-Group</vt:lpstr>
      <vt:lpstr>1b. Previous DSG Meeting Minutes and Action Updates </vt:lpstr>
      <vt:lpstr>2. Changes in Capture </vt:lpstr>
      <vt:lpstr>2a. Change Proposal – For Initial Overview of the Change</vt:lpstr>
      <vt:lpstr> 2a. Change Proposal – For Initial Overview of the Change</vt:lpstr>
      <vt:lpstr>XRN 5665 Default New Connection AQ values - Annual Review</vt:lpstr>
      <vt:lpstr>XRN 5668 Production Data Back up  </vt:lpstr>
      <vt:lpstr>XRN 5675 Implementation of 0836S - Resolution of Missing Messages following Central Switching Service implementation and integration with REC Change R0067 and Modification 0855 - Settlement Adjustments for Supply Meter Points impacted by the Central Switching System P1 Incident</vt:lpstr>
      <vt:lpstr>XRN 5647 Minor Release Drop 11   </vt:lpstr>
      <vt:lpstr>2b. Change Proposal Initial View Representations</vt:lpstr>
      <vt:lpstr>2b. Change Proposal Initial View Representations</vt:lpstr>
      <vt:lpstr>2c. Undergoing Solution Options Impact Assessment Review</vt:lpstr>
      <vt:lpstr>2c. Undergoing Solution Options Impact Assessment Review</vt:lpstr>
      <vt:lpstr>3. Changes in Detailed Design </vt:lpstr>
      <vt:lpstr>3a. Design Considerations</vt:lpstr>
      <vt:lpstr> XRN5547 - Updating the Comprehensive Invoice Master List and INV template</vt:lpstr>
      <vt:lpstr>Background</vt:lpstr>
      <vt:lpstr>Detailed Design Summary</vt:lpstr>
      <vt:lpstr>Detailed Design Summary</vt:lpstr>
      <vt:lpstr>XRN5556C - Contact Management Service (CMS Rebuild) v1.5 Detailed Design Revision</vt:lpstr>
      <vt:lpstr>XRN5556C - Contact Management Service (CMS Rebuild) v1.5 Detailed Design Revision</vt:lpstr>
      <vt:lpstr>XRN5604 – Shipper Agreed Read (SAR)Exception Process (Modification 0811S)</vt:lpstr>
      <vt:lpstr>PowerPoint Presentation</vt:lpstr>
      <vt:lpstr>PowerPoint Presentation</vt:lpstr>
      <vt:lpstr>PowerPoint Presentation</vt:lpstr>
      <vt:lpstr>XRN5605 – Amendments to the Must-Read process (IGT159V)</vt:lpstr>
      <vt:lpstr>PowerPoint Presentation</vt:lpstr>
      <vt:lpstr>PowerPoint Presentation</vt:lpstr>
      <vt:lpstr>PowerPoint Presentation</vt:lpstr>
      <vt:lpstr>XRN5658 - Allocation of LDZ UIG to Shippers Based on a Straight Throughput Method (Mod 0831) and Allocation of LDZ UIG to Shippers (Class 2, 3 and 4) Based on a Straight Throughput Method (Mod 0831A)</vt:lpstr>
      <vt:lpstr>XRN5658 - Allocation of LDZ UIG to Shippers Based on a Straight Throughput Method (Mod 0831) and Allocation of LDZ UIG to Shippers (Class 2, 3 and 4) Based on a Straight Throughput Method (Mod 0831A) Detailed Design Overview</vt:lpstr>
      <vt:lpstr>XRN5658 - Allocation of LDZ UIG to Shippers Based on a Straight Throughput Method (Mod 0831) and Allocation of LDZ UIG to Shippers (Class 2, 3 and 4) Based on a Straight Throughput Method (Mod 0831A) Next Steps</vt:lpstr>
      <vt:lpstr>4. Release/Project Updates</vt:lpstr>
      <vt:lpstr>4. Release/Project Updates</vt:lpstr>
      <vt:lpstr>XRN5562 – June 23 Major Release- Status Update</vt:lpstr>
      <vt:lpstr>XRN5629 – November 23 Major Release- Status Update</vt:lpstr>
      <vt:lpstr>5. Change Pipeline </vt:lpstr>
      <vt:lpstr>Change Delivery Plan January 23 – March 24 </vt:lpstr>
      <vt:lpstr>Change Pipeline - Delivery Plan - January 2023 – June 2023</vt:lpstr>
      <vt:lpstr>Change Delivery Plan - June 2023 – March 2024</vt:lpstr>
      <vt:lpstr>PowerPoint Presentation</vt:lpstr>
      <vt:lpstr>Change Backlog – On Hold Details</vt:lpstr>
      <vt:lpstr>6. AOB</vt:lpstr>
      <vt:lpstr>Annex – For Information</vt:lpstr>
      <vt:lpstr>7. DSC Change Management Committee Update</vt:lpstr>
      <vt:lpstr>Change Management Committee Update –09.08.2023 ChMC Meeting</vt:lpstr>
      <vt:lpstr>8. REC Change Update</vt:lpstr>
      <vt:lpstr>Introduction</vt:lpstr>
      <vt:lpstr>REC Change Pipeline – In progress</vt:lpstr>
      <vt:lpstr>PowerPoint Presentation</vt:lpstr>
      <vt:lpstr>PowerPoint Presentation</vt:lpstr>
      <vt:lpstr>PowerPoint Presentation</vt:lpstr>
      <vt:lpstr>PowerPoint Presentation</vt:lpstr>
      <vt:lpstr>PowerPoint Presentation</vt:lpstr>
      <vt:lpstr>PowerPoint Presentation</vt:lpstr>
      <vt:lpstr>(Gas) REC Change Pipeline - Under Prioritisation Review</vt:lpstr>
      <vt:lpstr>(Gas) REC Change Pipeline - Under Prioritisation Review</vt:lpstr>
      <vt:lpstr>(Gas) REC Change Pipeline - Under Prioritisation Review</vt:lpstr>
      <vt:lpstr>9. Portfolio Delivery</vt:lpstr>
      <vt:lpstr>9. Portfolio Delivery Overview POAP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26</cp:revision>
  <dcterms:created xsi:type="dcterms:W3CDTF">2020-08-12T15:25:03Z</dcterms:created>
  <dcterms:modified xsi:type="dcterms:W3CDTF">2023-08-14T13:11:18Z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0x01010026B8233D5DF9DD4695A1650997F69565</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y fmtid="{D5CDD505-2E9C-101B-9397-08002B2CF9AE}" pid="5" name="MediaServiceImageTags">
    <vt:lpwstr/>
  </property>
</Properties>
</file>